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62" r:id="rId3"/>
    <p:sldId id="257" r:id="rId4"/>
    <p:sldId id="264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33ED"/>
    <a:srgbClr val="32F280"/>
    <a:srgbClr val="81F1F7"/>
    <a:srgbClr val="4D1C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511FA9-71EA-4D14-B1A4-D8FC873C19A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AAC954-3568-436B-AECC-AA490C54DB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572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BAGAN TATA CARA  MENGAJUKAN </a:t>
            </a:r>
            <a:r>
              <a:rPr lang="en-US" sz="1800" dirty="0" smtClean="0"/>
              <a:t>GUGATAN PHI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2514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Pendaftaran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524794" y="1370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1524000"/>
            <a:ext cx="2514600" cy="27432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7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Alamat</a:t>
            </a:r>
            <a:r>
              <a:rPr lang="en-US" sz="1200" dirty="0" smtClean="0"/>
              <a:t> Para </a:t>
            </a:r>
            <a:r>
              <a:rPr lang="en-US" sz="1200" dirty="0" err="1" smtClean="0"/>
              <a:t>Pihak</a:t>
            </a:r>
            <a:r>
              <a:rPr lang="en-US" sz="1200" dirty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lengkap</a:t>
            </a:r>
            <a:r>
              <a:rPr lang="en-US" sz="1200" dirty="0" smtClean="0"/>
              <a:t> : RT/RW, </a:t>
            </a:r>
            <a:r>
              <a:rPr lang="en-US" sz="1200" dirty="0" err="1" smtClean="0"/>
              <a:t>Kelurahan</a:t>
            </a:r>
            <a:r>
              <a:rPr lang="en-US" sz="1200" dirty="0" smtClean="0"/>
              <a:t>, </a:t>
            </a:r>
            <a:r>
              <a:rPr lang="en-US" sz="1200" dirty="0" err="1" smtClean="0"/>
              <a:t>Kecamatan</a:t>
            </a:r>
            <a:r>
              <a:rPr lang="en-US" sz="1200" dirty="0" smtClean="0"/>
              <a:t>, Kota/</a:t>
            </a:r>
            <a:r>
              <a:rPr lang="en-US" sz="1200" dirty="0" err="1" smtClean="0"/>
              <a:t>Kabupaten</a:t>
            </a:r>
            <a:r>
              <a:rPr lang="en-US" sz="1200" dirty="0" smtClean="0"/>
              <a:t>, </a:t>
            </a:r>
            <a:r>
              <a:rPr lang="en-US" sz="1200" dirty="0" err="1" smtClean="0"/>
              <a:t>Propinsi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Rp.150.000.000,- </a:t>
            </a:r>
            <a:r>
              <a:rPr lang="en-US" sz="1200" dirty="0" err="1" smtClean="0"/>
              <a:t>setor</a:t>
            </a:r>
            <a:r>
              <a:rPr lang="en-US" sz="1200" dirty="0" smtClean="0"/>
              <a:t> </a:t>
            </a:r>
            <a:r>
              <a:rPr lang="en-US" sz="1200" dirty="0" err="1" smtClean="0"/>
              <a:t>panjar</a:t>
            </a:r>
            <a:r>
              <a:rPr lang="en-US" sz="1200" dirty="0" smtClean="0"/>
              <a:t> (</a:t>
            </a:r>
            <a:r>
              <a:rPr lang="en-US" sz="1200" dirty="0" err="1" smtClean="0"/>
              <a:t>lihat</a:t>
            </a:r>
            <a:r>
              <a:rPr lang="en-US" sz="1200" dirty="0" smtClean="0"/>
              <a:t> </a:t>
            </a:r>
            <a:r>
              <a:rPr lang="en-US" sz="1200" dirty="0" err="1" smtClean="0"/>
              <a:t>tabel</a:t>
            </a:r>
            <a:r>
              <a:rPr lang="en-US" sz="1200" dirty="0" smtClean="0"/>
              <a:t>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bubuhi</a:t>
            </a:r>
            <a:r>
              <a:rPr lang="en-US" sz="1200" dirty="0" smtClean="0"/>
              <a:t> </a:t>
            </a:r>
            <a:r>
              <a:rPr lang="en-US" sz="1200" dirty="0" err="1" smtClean="0"/>
              <a:t>materai</a:t>
            </a:r>
            <a:r>
              <a:rPr lang="en-US" sz="1200" dirty="0" smtClean="0"/>
              <a:t> 6000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Soft Copy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CD/</a:t>
            </a:r>
            <a:r>
              <a:rPr lang="en-US" sz="1200" dirty="0" err="1" smtClean="0"/>
              <a:t>Flashdisk</a:t>
            </a:r>
            <a:endParaRPr lang="en-US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4572000"/>
            <a:ext cx="2514600" cy="457200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Anjuran</a:t>
            </a:r>
            <a:r>
              <a:rPr lang="en-US" sz="1200" dirty="0" smtClean="0"/>
              <a:t> </a:t>
            </a:r>
            <a:r>
              <a:rPr lang="en-US" sz="1200" dirty="0" err="1" smtClean="0"/>
              <a:t>Disnaker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7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276600" y="1371600"/>
            <a:ext cx="25146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Prinsipal</a:t>
            </a:r>
            <a:r>
              <a:rPr lang="en-US" sz="1200" dirty="0" smtClean="0"/>
              <a:t> </a:t>
            </a:r>
            <a:r>
              <a:rPr lang="en-US" sz="1200" dirty="0" err="1" smtClean="0"/>
              <a:t>Langsung</a:t>
            </a:r>
            <a:r>
              <a:rPr lang="en-US" sz="1200" dirty="0" smtClean="0"/>
              <a:t> :</a:t>
            </a:r>
            <a:endParaRPr lang="en-US" sz="1200" dirty="0"/>
          </a:p>
          <a:p>
            <a:pPr algn="just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/>
              <a:t>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(KTP).</a:t>
            </a:r>
          </a:p>
          <a:p>
            <a:pPr algn="just"/>
            <a:endParaRPr lang="en-US" sz="1200" dirty="0" smtClean="0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1219994" y="2895600"/>
            <a:ext cx="38092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6000" y="838200"/>
            <a:ext cx="2514600" cy="381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229894" y="2323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0" y="1676400"/>
            <a:ext cx="2514600" cy="10668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Advokat</a:t>
            </a:r>
            <a:r>
              <a:rPr lang="en-US" sz="1200" dirty="0" smtClean="0"/>
              <a:t> / </a:t>
            </a:r>
            <a:r>
              <a:rPr lang="en-US" sz="1200" dirty="0" err="1" smtClean="0"/>
              <a:t>Pengacara</a:t>
            </a:r>
            <a:r>
              <a:rPr lang="en-US" sz="1200" dirty="0" smtClean="0"/>
              <a:t> / </a:t>
            </a:r>
            <a:r>
              <a:rPr lang="en-US" sz="1200" dirty="0" err="1" smtClean="0"/>
              <a:t>Penasihat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/>
              <a:t> </a:t>
            </a:r>
            <a:r>
              <a:rPr lang="en-US" sz="1200" dirty="0" smtClean="0"/>
              <a:t>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Beracara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Berita</a:t>
            </a:r>
            <a:r>
              <a:rPr lang="en-US" sz="1200" dirty="0" smtClean="0"/>
              <a:t> </a:t>
            </a:r>
            <a:r>
              <a:rPr lang="en-US" sz="1200" dirty="0" err="1" smtClean="0"/>
              <a:t>Acara</a:t>
            </a:r>
            <a:r>
              <a:rPr lang="en-US" sz="1200" dirty="0" smtClean="0"/>
              <a:t> </a:t>
            </a:r>
            <a:r>
              <a:rPr lang="en-US" sz="1200" dirty="0" err="1" smtClean="0"/>
              <a:t>Sumpah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Pengadialan</a:t>
            </a:r>
            <a:r>
              <a:rPr lang="en-US" sz="1200" dirty="0" smtClean="0"/>
              <a:t> </a:t>
            </a:r>
            <a:r>
              <a:rPr lang="en-US" sz="1200" dirty="0" err="1" smtClean="0"/>
              <a:t>Tinggi</a:t>
            </a:r>
            <a:r>
              <a:rPr lang="en-US" sz="1200" dirty="0" smtClean="0"/>
              <a:t> </a:t>
            </a:r>
            <a:r>
              <a:rPr lang="en-US" sz="1200" dirty="0" err="1" smtClean="0"/>
              <a:t>setempat</a:t>
            </a:r>
            <a:r>
              <a:rPr lang="en-US" sz="1200" dirty="0" smtClean="0"/>
              <a:t>.</a:t>
            </a:r>
          </a:p>
          <a:p>
            <a:pPr marL="228600" indent="-228600" algn="just"/>
            <a:endParaRPr lang="en-US" sz="1200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6096000" y="2895600"/>
            <a:ext cx="2514600" cy="12954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Serikat</a:t>
            </a:r>
            <a:r>
              <a:rPr lang="en-US" sz="1200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Anggota</a:t>
            </a:r>
            <a:r>
              <a:rPr lang="en-US" sz="1200" dirty="0" smtClean="0"/>
              <a:t> (</a:t>
            </a:r>
            <a:r>
              <a:rPr lang="en-US" sz="1200" dirty="0" err="1" smtClean="0"/>
              <a:t>Pemberi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/ </a:t>
            </a:r>
            <a:r>
              <a:rPr lang="en-US" sz="1200" dirty="0" err="1" smtClean="0"/>
              <a:t>Susunan</a:t>
            </a:r>
            <a:r>
              <a:rPr lang="en-US" sz="1200" dirty="0" smtClean="0"/>
              <a:t> </a:t>
            </a:r>
            <a:r>
              <a:rPr lang="en-US" sz="1200" dirty="0" err="1" smtClean="0"/>
              <a:t>Kepengurusan</a:t>
            </a:r>
            <a:r>
              <a:rPr lang="en-US" sz="1200" dirty="0" smtClean="0"/>
              <a:t> </a:t>
            </a:r>
            <a:r>
              <a:rPr lang="en-US" sz="1200" dirty="0" err="1" smtClean="0"/>
              <a:t>Serikat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Pencatatan</a:t>
            </a:r>
            <a:r>
              <a:rPr lang="en-US" sz="1200" dirty="0" smtClean="0"/>
              <a:t> </a:t>
            </a:r>
            <a:r>
              <a:rPr lang="en-US" sz="1200" dirty="0" err="1" smtClean="0"/>
              <a:t>Serikat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Disnaker</a:t>
            </a:r>
            <a:endParaRPr lang="en-US" sz="1200" dirty="0" smtClean="0"/>
          </a:p>
          <a:p>
            <a:pPr marL="228600" indent="-228600" algn="just"/>
            <a:endParaRPr lang="en-US" sz="1200" dirty="0" smtClean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524794" y="4418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6973096" y="2933704"/>
            <a:ext cx="3733003" cy="7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96000" y="4343400"/>
            <a:ext cx="25146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Perusahaan :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Id Card </a:t>
            </a:r>
            <a:r>
              <a:rPr lang="en-US" sz="1200" dirty="0" smtClean="0"/>
              <a:t>(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smtClean="0"/>
              <a:t>Perusahaan ).</a:t>
            </a:r>
          </a:p>
          <a:p>
            <a:pPr marL="228600" indent="-228600" algn="just"/>
            <a:r>
              <a:rPr lang="en-US" sz="1200" dirty="0" smtClean="0"/>
              <a:t>2.	SK </a:t>
            </a:r>
            <a:r>
              <a:rPr lang="en-US" sz="1200" dirty="0" err="1" smtClean="0"/>
              <a:t>Jabatan</a:t>
            </a:r>
            <a:endParaRPr lang="en-US" sz="1200" dirty="0" smtClean="0"/>
          </a:p>
          <a:p>
            <a:pPr marL="228600" indent="-228600" algn="just"/>
            <a:r>
              <a:rPr lang="en-US" sz="1200" dirty="0" smtClean="0"/>
              <a:t>3.	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Tugas</a:t>
            </a:r>
            <a:r>
              <a:rPr lang="en-US" sz="1200" dirty="0" smtClean="0"/>
              <a:t>.</a:t>
            </a:r>
          </a:p>
          <a:p>
            <a:pPr marL="228600" indent="-228600" algn="just"/>
            <a:r>
              <a:rPr lang="en-US" sz="1200" dirty="0" smtClean="0"/>
              <a:t>4.	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Pendirian</a:t>
            </a:r>
            <a:r>
              <a:rPr lang="en-US" sz="1200" dirty="0" smtClean="0"/>
              <a:t> Perusahaan </a:t>
            </a:r>
            <a:r>
              <a:rPr lang="en-US" sz="1200" dirty="0" err="1" smtClean="0"/>
              <a:t>Legalisir</a:t>
            </a:r>
            <a:r>
              <a:rPr lang="en-US" sz="1200" dirty="0" smtClean="0"/>
              <a:t> Cap Pos</a:t>
            </a:r>
          </a:p>
          <a:p>
            <a:pPr marL="228600" indent="-228600" algn="just"/>
            <a:endParaRPr lang="en-US" sz="12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3276600" y="2514600"/>
            <a:ext cx="2514600" cy="6096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Meja</a:t>
            </a:r>
            <a:r>
              <a:rPr lang="en-US" sz="1200" dirty="0" smtClean="0"/>
              <a:t> I :</a:t>
            </a:r>
          </a:p>
          <a:p>
            <a:pPr algn="ctr"/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276600" y="3505200"/>
            <a:ext cx="2514600" cy="1143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Persetujuan</a:t>
            </a:r>
            <a:r>
              <a:rPr lang="en-US" sz="1200" dirty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Nomor</a:t>
            </a:r>
            <a:r>
              <a:rPr lang="en-US" sz="1200" dirty="0" smtClean="0"/>
              <a:t> Register </a:t>
            </a:r>
            <a:r>
              <a:rPr lang="en-US" sz="1200" dirty="0" err="1" smtClean="0"/>
              <a:t>Perkara</a:t>
            </a:r>
            <a:endParaRPr lang="en-US" sz="1200" dirty="0" smtClean="0"/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Menandatangani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Terima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endParaRPr lang="en-US" sz="1200" dirty="0" smtClean="0"/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4229894" y="33139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276600" y="5029200"/>
            <a:ext cx="2514600" cy="838200"/>
          </a:xfrm>
          <a:prstGeom prst="rect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Meja</a:t>
            </a:r>
            <a:r>
              <a:rPr lang="en-US" sz="1200" dirty="0" smtClean="0"/>
              <a:t> I :</a:t>
            </a:r>
          </a:p>
          <a:p>
            <a:pPr algn="ctr"/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Salinan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Tangan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</a:t>
            </a:r>
            <a:endParaRPr lang="en-US" sz="12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306094" y="48379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124200" y="990600"/>
            <a:ext cx="2895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7087394" y="14478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610600" y="1065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>
            <a:off x="2971800" y="47990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943600" y="1447800"/>
            <a:ext cx="137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258594" y="2133600"/>
            <a:ext cx="1370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53" idx="3"/>
          </p:cNvCxnSpPr>
          <p:nvPr/>
        </p:nvCxnSpPr>
        <p:spPr>
          <a:xfrm rot="10800000">
            <a:off x="5791200" y="2819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4229894" y="11803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8610600" y="3427412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0800000">
            <a:off x="8610600" y="4799011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4572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BAGAN  TATA CARA PENDAFTARAN </a:t>
            </a:r>
            <a:r>
              <a:rPr lang="en-US" sz="1800" b="1" dirty="0" smtClean="0"/>
              <a:t>GUGATAN PHI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2514600" cy="3810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Pendaftaran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524794" y="1370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1524000"/>
            <a:ext cx="2514600" cy="27432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7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Alamat</a:t>
            </a:r>
            <a:r>
              <a:rPr lang="en-US" sz="1200" dirty="0" smtClean="0"/>
              <a:t> Para </a:t>
            </a:r>
            <a:r>
              <a:rPr lang="en-US" sz="1200" dirty="0" err="1" smtClean="0"/>
              <a:t>Pihak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lengkap</a:t>
            </a:r>
            <a:r>
              <a:rPr lang="en-US" sz="1200" dirty="0" smtClean="0"/>
              <a:t> : RT/RW, </a:t>
            </a:r>
            <a:r>
              <a:rPr lang="en-US" sz="1200" dirty="0" err="1" smtClean="0"/>
              <a:t>Kelurahan</a:t>
            </a:r>
            <a:r>
              <a:rPr lang="en-US" sz="1200" dirty="0" smtClean="0"/>
              <a:t>, </a:t>
            </a:r>
            <a:r>
              <a:rPr lang="en-US" sz="1200" dirty="0" err="1" smtClean="0"/>
              <a:t>Kecamatan</a:t>
            </a:r>
            <a:r>
              <a:rPr lang="en-US" sz="1200" dirty="0" smtClean="0"/>
              <a:t>, Kota/</a:t>
            </a:r>
            <a:r>
              <a:rPr lang="en-US" sz="1200" dirty="0" err="1" smtClean="0"/>
              <a:t>Kabupaten</a:t>
            </a:r>
            <a:r>
              <a:rPr lang="en-US" sz="1200" dirty="0" smtClean="0"/>
              <a:t>, </a:t>
            </a:r>
            <a:r>
              <a:rPr lang="en-US" sz="1200" dirty="0" err="1" smtClean="0"/>
              <a:t>Propinsi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Rp.150.000.000,- </a:t>
            </a:r>
            <a:r>
              <a:rPr lang="en-US" sz="1200" dirty="0" err="1" smtClean="0"/>
              <a:t>setor</a:t>
            </a:r>
            <a:r>
              <a:rPr lang="en-US" sz="1200" dirty="0" smtClean="0"/>
              <a:t> </a:t>
            </a:r>
            <a:r>
              <a:rPr lang="en-US" sz="1200" dirty="0" err="1" smtClean="0"/>
              <a:t>panjar</a:t>
            </a:r>
            <a:r>
              <a:rPr lang="en-US" sz="1200" dirty="0" smtClean="0"/>
              <a:t> (</a:t>
            </a:r>
            <a:r>
              <a:rPr lang="en-US" sz="1200" dirty="0" err="1" smtClean="0"/>
              <a:t>lihat</a:t>
            </a:r>
            <a:r>
              <a:rPr lang="en-US" sz="1200" dirty="0" smtClean="0"/>
              <a:t> </a:t>
            </a:r>
            <a:r>
              <a:rPr lang="en-US" sz="1200" dirty="0" err="1" smtClean="0"/>
              <a:t>tabel</a:t>
            </a:r>
            <a:r>
              <a:rPr lang="en-US" sz="1200" dirty="0" smtClean="0"/>
              <a:t>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bubuhi</a:t>
            </a:r>
            <a:r>
              <a:rPr lang="en-US" sz="1200" dirty="0" smtClean="0"/>
              <a:t> </a:t>
            </a:r>
            <a:r>
              <a:rPr lang="en-US" sz="1200" dirty="0" err="1" smtClean="0"/>
              <a:t>materai</a:t>
            </a:r>
            <a:r>
              <a:rPr lang="en-US" sz="1200" dirty="0" smtClean="0"/>
              <a:t> 6000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Soft Copy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CD/</a:t>
            </a:r>
            <a:r>
              <a:rPr lang="en-US" sz="1200" dirty="0" err="1" smtClean="0"/>
              <a:t>Flashdisk</a:t>
            </a:r>
            <a:endParaRPr lang="en-US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" y="4572000"/>
            <a:ext cx="2514600" cy="4572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Anjuran</a:t>
            </a:r>
            <a:r>
              <a:rPr lang="en-US" sz="1200" dirty="0" smtClean="0"/>
              <a:t> </a:t>
            </a:r>
            <a:r>
              <a:rPr lang="en-US" sz="1200" dirty="0" err="1" smtClean="0"/>
              <a:t>Disnaker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7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05200" y="838200"/>
            <a:ext cx="2514600" cy="7620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Prinsipal</a:t>
            </a:r>
            <a:r>
              <a:rPr lang="en-US" sz="1200" dirty="0" smtClean="0"/>
              <a:t> </a:t>
            </a:r>
            <a:r>
              <a:rPr lang="en-US" sz="1200" dirty="0" err="1" smtClean="0"/>
              <a:t>Langsung</a:t>
            </a:r>
            <a:r>
              <a:rPr lang="en-US" sz="1200" dirty="0" smtClean="0"/>
              <a:t> :</a:t>
            </a:r>
            <a:endParaRPr lang="en-US" sz="1200" dirty="0"/>
          </a:p>
          <a:p>
            <a:pPr algn="just"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endParaRPr lang="en-US" sz="1200" dirty="0"/>
          </a:p>
          <a:p>
            <a:pPr algn="just"/>
            <a:r>
              <a:rPr lang="en-US" sz="1200" dirty="0" smtClean="0"/>
              <a:t> 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(KTP).</a:t>
            </a:r>
          </a:p>
          <a:p>
            <a:pPr algn="just"/>
            <a:endParaRPr lang="en-US" sz="1200" dirty="0" smtClean="0"/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1408905" y="3009900"/>
            <a:ext cx="3581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05200" y="1828800"/>
            <a:ext cx="2514600" cy="4572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7657306" y="17137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505200" y="2514600"/>
            <a:ext cx="2514600" cy="990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Advokat</a:t>
            </a:r>
            <a:r>
              <a:rPr lang="en-US" sz="1200" dirty="0" smtClean="0"/>
              <a:t> / </a:t>
            </a:r>
            <a:r>
              <a:rPr lang="en-US" sz="1200" dirty="0" err="1" smtClean="0"/>
              <a:t>Pengacara</a:t>
            </a:r>
            <a:r>
              <a:rPr lang="en-US" sz="1200" dirty="0" smtClean="0"/>
              <a:t> / </a:t>
            </a:r>
            <a:r>
              <a:rPr lang="en-US" sz="1200" dirty="0" err="1" smtClean="0"/>
              <a:t>Penasihat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/>
              <a:t> </a:t>
            </a:r>
            <a:r>
              <a:rPr lang="en-US" sz="1200" dirty="0" smtClean="0"/>
              <a:t>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Beracara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Berita</a:t>
            </a:r>
            <a:r>
              <a:rPr lang="en-US" sz="1200" dirty="0" smtClean="0"/>
              <a:t> </a:t>
            </a:r>
            <a:r>
              <a:rPr lang="en-US" sz="1200" dirty="0" err="1" smtClean="0"/>
              <a:t>Acara</a:t>
            </a:r>
            <a:r>
              <a:rPr lang="en-US" sz="1200" dirty="0" smtClean="0"/>
              <a:t> </a:t>
            </a:r>
            <a:r>
              <a:rPr lang="en-US" sz="1200" dirty="0" err="1" smtClean="0"/>
              <a:t>Sumpah</a:t>
            </a:r>
            <a:r>
              <a:rPr lang="en-US" sz="1200" dirty="0" smtClean="0"/>
              <a:t> </a:t>
            </a:r>
            <a:r>
              <a:rPr lang="en-US" sz="1200" dirty="0" err="1" smtClean="0"/>
              <a:t>Advokat</a:t>
            </a:r>
            <a:endParaRPr lang="en-US" sz="1200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3505200" y="3733800"/>
            <a:ext cx="25146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Serikat</a:t>
            </a:r>
            <a:r>
              <a:rPr lang="en-US" sz="1200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Anggota</a:t>
            </a:r>
            <a:r>
              <a:rPr lang="en-US" sz="1200" dirty="0" smtClean="0"/>
              <a:t> (</a:t>
            </a:r>
            <a:r>
              <a:rPr lang="en-US" sz="1200" dirty="0" err="1" smtClean="0"/>
              <a:t>Pemberi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/ </a:t>
            </a:r>
            <a:r>
              <a:rPr lang="en-US" sz="1200" dirty="0" err="1" smtClean="0"/>
              <a:t>Susunan</a:t>
            </a:r>
            <a:r>
              <a:rPr lang="en-US" sz="1200" dirty="0" smtClean="0"/>
              <a:t> </a:t>
            </a:r>
            <a:r>
              <a:rPr lang="en-US" sz="1200" dirty="0" err="1" smtClean="0"/>
              <a:t>Kepengurusan</a:t>
            </a:r>
            <a:r>
              <a:rPr lang="en-US" sz="1200" dirty="0" smtClean="0"/>
              <a:t> </a:t>
            </a:r>
            <a:r>
              <a:rPr lang="en-US" sz="1200" dirty="0" err="1" smtClean="0"/>
              <a:t>Serikat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Pencatatan</a:t>
            </a:r>
            <a:r>
              <a:rPr lang="en-US" sz="1200" dirty="0" smtClean="0"/>
              <a:t> </a:t>
            </a:r>
            <a:r>
              <a:rPr lang="en-US" sz="1200" dirty="0" err="1" smtClean="0"/>
              <a:t>Serikat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Disnaker</a:t>
            </a:r>
            <a:endParaRPr lang="en-US" sz="1200" dirty="0" smtClean="0"/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1524794" y="4418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505200" y="5334000"/>
            <a:ext cx="2514600" cy="1295400"/>
          </a:xfrm>
          <a:prstGeom prst="rect">
            <a:avLst/>
          </a:prstGeom>
          <a:solidFill>
            <a:srgbClr val="81F1F7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Perusahaan :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Id Card (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Perusahaan</a:t>
            </a:r>
            <a:r>
              <a:rPr lang="en-US" sz="1200" dirty="0" smtClean="0"/>
              <a:t>).</a:t>
            </a:r>
          </a:p>
          <a:p>
            <a:pPr marL="228600" indent="-228600" algn="just"/>
            <a:r>
              <a:rPr lang="en-US" sz="1200" dirty="0" smtClean="0"/>
              <a:t>2.	SK </a:t>
            </a:r>
            <a:r>
              <a:rPr lang="en-US" sz="1200" dirty="0" err="1" smtClean="0"/>
              <a:t>Jabatan</a:t>
            </a:r>
            <a:endParaRPr lang="en-US" sz="1200" dirty="0" smtClean="0"/>
          </a:p>
          <a:p>
            <a:pPr marL="228600" indent="-228600" algn="just"/>
            <a:r>
              <a:rPr lang="en-US" sz="1200" dirty="0" smtClean="0"/>
              <a:t>3.	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Tugas</a:t>
            </a:r>
            <a:r>
              <a:rPr lang="en-US" sz="1200" dirty="0" smtClean="0"/>
              <a:t>.</a:t>
            </a:r>
          </a:p>
          <a:p>
            <a:pPr marL="228600" indent="-228600" algn="just"/>
            <a:r>
              <a:rPr lang="en-US" sz="1200" dirty="0" smtClean="0"/>
              <a:t>4.	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Pendirian</a:t>
            </a:r>
            <a:r>
              <a:rPr lang="en-US" sz="1200" dirty="0" smtClean="0"/>
              <a:t> Perusahaan </a:t>
            </a:r>
            <a:r>
              <a:rPr lang="en-US" sz="1200" dirty="0" err="1" smtClean="0"/>
              <a:t>Legalisir</a:t>
            </a:r>
            <a:r>
              <a:rPr lang="en-US" sz="1200" dirty="0" smtClean="0"/>
              <a:t> Cap Pos</a:t>
            </a:r>
          </a:p>
          <a:p>
            <a:pPr marL="228600" indent="-228600" algn="just"/>
            <a:endParaRPr lang="en-US" sz="12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6553200" y="914400"/>
            <a:ext cx="2514600" cy="6096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Meja</a:t>
            </a:r>
            <a:r>
              <a:rPr lang="en-US" sz="1200" dirty="0" smtClean="0"/>
              <a:t> I :</a:t>
            </a:r>
          </a:p>
          <a:p>
            <a:pPr algn="ctr"/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6553200" y="1905000"/>
            <a:ext cx="2514600" cy="12954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Persetujuan</a:t>
            </a:r>
            <a:r>
              <a:rPr lang="en-US" sz="1200" dirty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Nomor</a:t>
            </a:r>
            <a:r>
              <a:rPr lang="en-US" sz="1200" dirty="0" smtClean="0"/>
              <a:t> Register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Menandatangani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Terima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endParaRPr lang="en-US" sz="1200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6553200" y="3581400"/>
            <a:ext cx="2514600" cy="990600"/>
          </a:xfrm>
          <a:prstGeom prst="rect">
            <a:avLst/>
          </a:prstGeom>
          <a:solidFill>
            <a:srgbClr val="32F28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Meja</a:t>
            </a:r>
            <a:r>
              <a:rPr lang="en-US" sz="1200" dirty="0" smtClean="0"/>
              <a:t> I :</a:t>
            </a:r>
          </a:p>
          <a:p>
            <a:pPr algn="ctr"/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Salinan</a:t>
            </a:r>
            <a:r>
              <a:rPr lang="en-US" sz="1200" dirty="0" smtClean="0"/>
              <a:t> </a:t>
            </a:r>
            <a:r>
              <a:rPr lang="en-US" sz="1200" dirty="0" err="1" smtClean="0"/>
              <a:t>Gugatan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</a:t>
            </a:r>
            <a:r>
              <a:rPr lang="en-US" sz="1200" dirty="0" err="1" smtClean="0"/>
              <a:t>Nomor</a:t>
            </a:r>
            <a:r>
              <a:rPr lang="en-US" sz="1200" dirty="0" smtClean="0"/>
              <a:t> Register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Tangan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</a:t>
            </a:r>
            <a:endParaRPr lang="en-US" sz="1200" dirty="0"/>
          </a:p>
        </p:txBody>
      </p:sp>
      <p:cxnSp>
        <p:nvCxnSpPr>
          <p:cNvPr id="80" name="Straight Connector 79"/>
          <p:cNvCxnSpPr/>
          <p:nvPr/>
        </p:nvCxnSpPr>
        <p:spPr>
          <a:xfrm rot="10800000">
            <a:off x="2971800" y="47990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7657306" y="33901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1"/>
          </p:cNvCxnSpPr>
          <p:nvPr/>
        </p:nvCxnSpPr>
        <p:spPr>
          <a:xfrm>
            <a:off x="3200400" y="12192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1"/>
          </p:cNvCxnSpPr>
          <p:nvPr/>
        </p:nvCxnSpPr>
        <p:spPr>
          <a:xfrm>
            <a:off x="3200400" y="2057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609306" y="2399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609306" y="36187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4609306" y="52189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60198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5828506" y="1638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2" idx="3"/>
          </p:cNvCxnSpPr>
          <p:nvPr/>
        </p:nvCxnSpPr>
        <p:spPr>
          <a:xfrm>
            <a:off x="6019800" y="12192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620000" cy="457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BAGAN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tata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cara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mengajukan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upaya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hukum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kasasi</a:t>
            </a:r>
            <a:endParaRPr lang="en-US" sz="1800" b="1" dirty="0">
              <a:solidFill>
                <a:schemeClr val="tx1"/>
              </a:solidFill>
              <a:latin typeface="Castella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09600"/>
            <a:ext cx="2514600" cy="762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14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kerja</a:t>
            </a:r>
            <a:r>
              <a:rPr lang="en-US" sz="1200" dirty="0" smtClean="0"/>
              <a:t>) </a:t>
            </a:r>
            <a:r>
              <a:rPr lang="en-US" sz="1200" dirty="0" err="1" smtClean="0"/>
              <a:t>sejak</a:t>
            </a:r>
            <a:r>
              <a:rPr lang="en-US" sz="1200" dirty="0" smtClean="0"/>
              <a:t> </a:t>
            </a:r>
            <a:r>
              <a:rPr lang="en-US" sz="1200" dirty="0" err="1" smtClean="0"/>
              <a:t>Pembacaan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Majelis</a:t>
            </a:r>
            <a:r>
              <a:rPr lang="en-US" sz="1200" dirty="0" smtClean="0"/>
              <a:t> Hakim PHI </a:t>
            </a:r>
            <a:r>
              <a:rPr lang="en-US" sz="1200" dirty="0" err="1" smtClean="0"/>
              <a:t>atau</a:t>
            </a:r>
            <a:r>
              <a:rPr lang="en-US" sz="1200" dirty="0" smtClean="0"/>
              <a:t> 14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kerja</a:t>
            </a:r>
            <a:r>
              <a:rPr lang="en-US" sz="1200" dirty="0" smtClean="0"/>
              <a:t>)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menerima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PHI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57200" y="2362200"/>
            <a:ext cx="2514600" cy="7620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Asli</a:t>
            </a:r>
            <a:r>
              <a:rPr lang="en-US" sz="1100" dirty="0" smtClean="0"/>
              <a:t> </a:t>
            </a: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Kuasa</a:t>
            </a:r>
            <a:r>
              <a:rPr lang="en-US" sz="1100" dirty="0" smtClean="0"/>
              <a:t> </a:t>
            </a:r>
            <a:r>
              <a:rPr lang="en-US" sz="1100" dirty="0" err="1" smtClean="0"/>
              <a:t>Khusus</a:t>
            </a:r>
            <a:r>
              <a:rPr lang="en-US" sz="1100" dirty="0" smtClean="0"/>
              <a:t> </a:t>
            </a:r>
            <a:r>
              <a:rPr lang="en-US" sz="1100" dirty="0" err="1" smtClean="0"/>
              <a:t>beserta</a:t>
            </a:r>
            <a:r>
              <a:rPr lang="en-US" sz="1100" dirty="0" smtClean="0"/>
              <a:t> </a:t>
            </a:r>
            <a:r>
              <a:rPr lang="en-US" sz="1100" dirty="0" err="1" smtClean="0"/>
              <a:t>Fotocopy</a:t>
            </a:r>
            <a:r>
              <a:rPr lang="en-US" sz="1100" dirty="0" smtClean="0"/>
              <a:t> </a:t>
            </a:r>
            <a:r>
              <a:rPr lang="en-US" sz="1100" dirty="0" err="1" smtClean="0"/>
              <a:t>rangkap</a:t>
            </a:r>
            <a:r>
              <a:rPr lang="en-US" sz="1100" dirty="0" smtClean="0"/>
              <a:t> 5, </a:t>
            </a:r>
            <a:r>
              <a:rPr lang="en-US" sz="1100" dirty="0" err="1" smtClean="0"/>
              <a:t>apabila</a:t>
            </a:r>
            <a:r>
              <a:rPr lang="en-US" sz="1100" dirty="0" smtClean="0"/>
              <a:t> </a:t>
            </a: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Kuasa</a:t>
            </a:r>
            <a:r>
              <a:rPr lang="en-US" sz="1100" dirty="0" smtClean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Tingkat </a:t>
            </a:r>
            <a:r>
              <a:rPr lang="en-US" sz="1100" dirty="0" err="1" smtClean="0"/>
              <a:t>Pertama</a:t>
            </a:r>
            <a:r>
              <a:rPr lang="en-US" sz="1100" dirty="0" smtClean="0"/>
              <a:t> (</a:t>
            </a:r>
            <a:r>
              <a:rPr lang="en-US" sz="1100" dirty="0" err="1" smtClean="0"/>
              <a:t>Gugatan</a:t>
            </a:r>
            <a:r>
              <a:rPr lang="en-US" sz="1100" dirty="0" smtClean="0"/>
              <a:t>)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sampai</a:t>
            </a:r>
            <a:r>
              <a:rPr lang="en-US" sz="1100" dirty="0" smtClean="0"/>
              <a:t> </a:t>
            </a:r>
            <a:r>
              <a:rPr lang="en-US" sz="1100" dirty="0" err="1" smtClean="0"/>
              <a:t>Upaya</a:t>
            </a:r>
            <a:r>
              <a:rPr lang="en-US" sz="1100" dirty="0" smtClean="0"/>
              <a:t> </a:t>
            </a:r>
            <a:r>
              <a:rPr lang="en-US" sz="1100" dirty="0" err="1" smtClean="0"/>
              <a:t>Hukum</a:t>
            </a:r>
            <a:r>
              <a:rPr lang="en-US" sz="1100" dirty="0" smtClean="0"/>
              <a:t> </a:t>
            </a:r>
            <a:r>
              <a:rPr lang="en-US" sz="1100" dirty="0" err="1" smtClean="0"/>
              <a:t>Kasasi</a:t>
            </a:r>
            <a:endParaRPr lang="en-US" sz="11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496594" y="2132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1524000"/>
            <a:ext cx="2514600" cy="4572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membuatkan</a:t>
            </a:r>
            <a:r>
              <a:rPr lang="en-US" sz="1200" dirty="0" smtClean="0"/>
              <a:t> 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495006" y="1370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352800" y="2286000"/>
            <a:ext cx="2514600" cy="6096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3352800" y="3200400"/>
            <a:ext cx="2514600" cy="6096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14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kalender</a:t>
            </a:r>
            <a:r>
              <a:rPr lang="en-US" sz="1200" dirty="0" smtClean="0"/>
              <a:t>) </a:t>
            </a:r>
            <a:r>
              <a:rPr lang="en-US" sz="1200" dirty="0" err="1" smtClean="0"/>
              <a:t>setelah</a:t>
            </a:r>
            <a:r>
              <a:rPr lang="en-US" sz="1200" dirty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. </a:t>
            </a:r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mengajukan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352800" y="4114800"/>
            <a:ext cx="2514600" cy="1371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menyerahkan</a:t>
            </a:r>
            <a:r>
              <a:rPr lang="en-US" sz="1200" dirty="0" smtClean="0"/>
              <a:t> </a:t>
            </a:r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</a:t>
            </a:r>
            <a:r>
              <a:rPr lang="en-US" sz="1200" dirty="0" smtClean="0"/>
              <a:t>6</a:t>
            </a:r>
            <a:r>
              <a:rPr lang="en-US" sz="1200" dirty="0" smtClean="0"/>
              <a:t>  </a:t>
            </a:r>
            <a:r>
              <a:rPr lang="en-US" sz="1200" dirty="0" err="1" smtClean="0"/>
              <a:t>kemudian</a:t>
            </a:r>
            <a:endParaRPr lang="en-US" sz="1200" dirty="0" smtClean="0"/>
          </a:p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membuatkan</a:t>
            </a:r>
            <a:r>
              <a:rPr lang="en-US" sz="1200" dirty="0" smtClean="0"/>
              <a:t> 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Terima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5791200"/>
            <a:ext cx="2514600" cy="762000"/>
          </a:xfrm>
          <a:prstGeom prst="rect">
            <a:avLst/>
          </a:prstGeom>
          <a:solidFill>
            <a:srgbClr val="81F1F7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Penyerahan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endParaRPr lang="en-US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477000" y="762000"/>
            <a:ext cx="2514600" cy="6096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14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kalender</a:t>
            </a:r>
            <a:r>
              <a:rPr lang="en-US" sz="1200" dirty="0" smtClean="0"/>
              <a:t>)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menerima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Penyerahan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6477000" y="1676400"/>
            <a:ext cx="2514600" cy="13716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menyerahkan</a:t>
            </a:r>
            <a:r>
              <a:rPr lang="en-US" sz="1200" dirty="0" smtClean="0"/>
              <a:t> </a:t>
            </a:r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</a:t>
            </a:r>
            <a:r>
              <a:rPr lang="en-US" sz="1200" dirty="0" smtClean="0"/>
              <a:t>6, </a:t>
            </a:r>
            <a:r>
              <a:rPr lang="en-US" sz="1200" dirty="0" err="1" smtClean="0"/>
              <a:t>kemudian</a:t>
            </a:r>
            <a:endParaRPr lang="en-US" sz="1200" dirty="0" smtClean="0"/>
          </a:p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membuatkan</a:t>
            </a:r>
            <a:r>
              <a:rPr lang="en-US" sz="1200" dirty="0" smtClean="0"/>
              <a:t> 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Terima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6477000" y="3352800"/>
            <a:ext cx="2514600" cy="6096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Penyerahan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Memori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477000" y="6096000"/>
            <a:ext cx="2514600" cy="4572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Berkas</a:t>
            </a:r>
            <a:r>
              <a:rPr lang="en-US" sz="1200" dirty="0" smtClean="0"/>
              <a:t>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kirim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Mahkamah</a:t>
            </a:r>
            <a:r>
              <a:rPr lang="en-US" sz="1200" dirty="0" smtClean="0"/>
              <a:t>  </a:t>
            </a:r>
            <a:r>
              <a:rPr lang="en-US" sz="1200" dirty="0" err="1" smtClean="0"/>
              <a:t>Agung</a:t>
            </a:r>
            <a:r>
              <a:rPr lang="en-US" sz="1200" dirty="0" smtClean="0"/>
              <a:t> R.I.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7619205" y="4876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619206" y="3199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19206" y="1523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496594" y="3047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352800" y="762000"/>
            <a:ext cx="2514600" cy="457200"/>
          </a:xfrm>
          <a:prstGeom prst="rect">
            <a:avLst/>
          </a:prstGeom>
          <a:solidFill>
            <a:srgbClr val="32F28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457200" y="3276600"/>
            <a:ext cx="2514600" cy="7620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Advokat</a:t>
            </a:r>
            <a:r>
              <a:rPr lang="en-US" sz="1100" dirty="0" smtClean="0"/>
              <a:t> / </a:t>
            </a:r>
            <a:r>
              <a:rPr lang="en-US" sz="1100" dirty="0" err="1" smtClean="0"/>
              <a:t>Pengacara</a:t>
            </a:r>
            <a:r>
              <a:rPr lang="en-US" sz="1100" dirty="0" smtClean="0"/>
              <a:t> / </a:t>
            </a:r>
            <a:r>
              <a:rPr lang="en-US" sz="1100" dirty="0" err="1" smtClean="0"/>
              <a:t>Penasihat</a:t>
            </a:r>
            <a:r>
              <a:rPr lang="en-US" sz="1100" dirty="0" smtClean="0"/>
              <a:t> </a:t>
            </a:r>
            <a:r>
              <a:rPr lang="en-US" sz="1100" dirty="0" err="1" smtClean="0"/>
              <a:t>Hukum</a:t>
            </a:r>
            <a:r>
              <a:rPr lang="en-US" sz="1100" dirty="0"/>
              <a:t> </a:t>
            </a:r>
            <a:r>
              <a:rPr lang="en-US" sz="1100" dirty="0" smtClean="0"/>
              <a:t>: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Kartu</a:t>
            </a:r>
            <a:r>
              <a:rPr lang="en-US" sz="1100" dirty="0" smtClean="0"/>
              <a:t> </a:t>
            </a:r>
            <a:r>
              <a:rPr lang="en-US" sz="1100" dirty="0" err="1" smtClean="0"/>
              <a:t>Beracara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Berita</a:t>
            </a:r>
            <a:r>
              <a:rPr lang="en-US" sz="1100" dirty="0" smtClean="0"/>
              <a:t> </a:t>
            </a:r>
            <a:r>
              <a:rPr lang="en-US" sz="1100" dirty="0" err="1" smtClean="0"/>
              <a:t>Acara</a:t>
            </a:r>
            <a:r>
              <a:rPr lang="en-US" sz="1100" dirty="0" smtClean="0"/>
              <a:t> </a:t>
            </a:r>
            <a:r>
              <a:rPr lang="en-US" sz="1100" dirty="0" err="1" smtClean="0"/>
              <a:t>Sumpah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Pengadialan</a:t>
            </a:r>
            <a:r>
              <a:rPr lang="en-US" sz="1100" dirty="0" smtClean="0"/>
              <a:t> </a:t>
            </a:r>
            <a:r>
              <a:rPr lang="en-US" sz="1100" dirty="0" err="1" smtClean="0"/>
              <a:t>Tinggi</a:t>
            </a:r>
            <a:r>
              <a:rPr lang="en-US" sz="1100" dirty="0" smtClean="0"/>
              <a:t> </a:t>
            </a:r>
            <a:r>
              <a:rPr lang="en-US" sz="1100" dirty="0" err="1" smtClean="0"/>
              <a:t>setempat</a:t>
            </a:r>
            <a:r>
              <a:rPr lang="en-US" sz="1100" dirty="0" smtClean="0"/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" y="4191000"/>
            <a:ext cx="2514600" cy="1219200"/>
          </a:xfrm>
          <a:prstGeom prst="rect">
            <a:avLst/>
          </a:prstGeom>
          <a:solidFill>
            <a:srgbClr val="81F1F7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Serikat</a:t>
            </a:r>
            <a:r>
              <a:rPr lang="en-US" sz="1100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Kartu</a:t>
            </a:r>
            <a:r>
              <a:rPr lang="en-US" sz="1100" dirty="0" smtClean="0"/>
              <a:t> </a:t>
            </a:r>
            <a:r>
              <a:rPr lang="en-US" sz="1100" dirty="0" err="1" smtClean="0"/>
              <a:t>Anggota</a:t>
            </a:r>
            <a:r>
              <a:rPr lang="en-US" sz="1100" dirty="0" smtClean="0"/>
              <a:t> (</a:t>
            </a:r>
            <a:r>
              <a:rPr lang="en-US" sz="1100" dirty="0" err="1" smtClean="0"/>
              <a:t>Pemberi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Penerima</a:t>
            </a:r>
            <a:r>
              <a:rPr lang="en-US" sz="1100" dirty="0" smtClean="0"/>
              <a:t> </a:t>
            </a:r>
            <a:r>
              <a:rPr lang="en-US" sz="1100" dirty="0" err="1" smtClean="0"/>
              <a:t>Kuasa</a:t>
            </a:r>
            <a:r>
              <a:rPr lang="en-US" sz="11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Keputusan</a:t>
            </a:r>
            <a:r>
              <a:rPr lang="en-US" sz="1100" dirty="0" smtClean="0"/>
              <a:t> / </a:t>
            </a:r>
            <a:r>
              <a:rPr lang="en-US" sz="1100" dirty="0" err="1" smtClean="0"/>
              <a:t>Susunan</a:t>
            </a:r>
            <a:r>
              <a:rPr lang="en-US" sz="1100" dirty="0" smtClean="0"/>
              <a:t> </a:t>
            </a:r>
            <a:r>
              <a:rPr lang="en-US" sz="1100" dirty="0" err="1" smtClean="0"/>
              <a:t>Kepengurusan</a:t>
            </a:r>
            <a:r>
              <a:rPr lang="en-US" sz="1100" dirty="0" smtClean="0"/>
              <a:t> </a:t>
            </a:r>
            <a:r>
              <a:rPr lang="en-US" sz="1100" dirty="0" err="1" smtClean="0"/>
              <a:t>Serikat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Tanda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Pencatatan</a:t>
            </a:r>
            <a:r>
              <a:rPr lang="en-US" sz="1100" dirty="0" smtClean="0"/>
              <a:t> </a:t>
            </a:r>
            <a:r>
              <a:rPr lang="en-US" sz="1100" dirty="0" err="1" smtClean="0"/>
              <a:t>Serikat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Disnaker</a:t>
            </a:r>
            <a:endParaRPr lang="en-US" sz="11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57200" y="5562600"/>
            <a:ext cx="2514600" cy="11430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Perusahaan :</a:t>
            </a:r>
          </a:p>
          <a:p>
            <a:pPr marL="228600" indent="-228600" algn="just">
              <a:buAutoNum type="arabicPeriod"/>
            </a:pPr>
            <a:r>
              <a:rPr lang="en-US" sz="1100" dirty="0" smtClean="0"/>
              <a:t>Id Card (</a:t>
            </a:r>
            <a:r>
              <a:rPr lang="en-US" sz="1100" dirty="0" err="1" smtClean="0"/>
              <a:t>Tanda</a:t>
            </a:r>
            <a:r>
              <a:rPr lang="en-US" sz="1100" dirty="0" smtClean="0"/>
              <a:t> </a:t>
            </a:r>
            <a:r>
              <a:rPr lang="en-US" sz="1100" dirty="0" err="1" smtClean="0"/>
              <a:t>Pengenal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Perusahaan</a:t>
            </a:r>
            <a:r>
              <a:rPr lang="en-US" sz="11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100" dirty="0" smtClean="0"/>
              <a:t>SK </a:t>
            </a:r>
            <a:r>
              <a:rPr lang="en-US" sz="1100" dirty="0" err="1" smtClean="0"/>
              <a:t>Jabatan</a:t>
            </a:r>
            <a:endParaRPr lang="en-US" sz="1100" dirty="0" smtClean="0"/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Tugas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Akta</a:t>
            </a:r>
            <a:r>
              <a:rPr lang="en-US" sz="1100" dirty="0" smtClean="0"/>
              <a:t> </a:t>
            </a:r>
            <a:r>
              <a:rPr lang="en-US" sz="1100" dirty="0" err="1" smtClean="0"/>
              <a:t>Pendirian</a:t>
            </a:r>
            <a:r>
              <a:rPr lang="en-US" sz="1100" dirty="0" smtClean="0"/>
              <a:t> Perusahaan </a:t>
            </a:r>
            <a:r>
              <a:rPr lang="en-US" sz="1100" dirty="0" err="1" smtClean="0"/>
              <a:t>Legalisir</a:t>
            </a:r>
            <a:r>
              <a:rPr lang="en-US" sz="1100" dirty="0" smtClean="0"/>
              <a:t> Cap Pos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10800000">
            <a:off x="2971800" y="2665411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543697" y="3542903"/>
            <a:ext cx="51054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71800" y="990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1600200" y="1447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496594" y="3961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496594" y="5638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5867402" y="6094412"/>
            <a:ext cx="228599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286397" y="1828403"/>
            <a:ext cx="16764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096000" y="989012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477000" y="4267200"/>
            <a:ext cx="2514600" cy="4572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7619206" y="4114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77000" y="5029200"/>
            <a:ext cx="2514600" cy="7620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Menandatangani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Pengantar</a:t>
            </a:r>
            <a:r>
              <a:rPr lang="en-US" sz="1200" dirty="0" smtClean="0"/>
              <a:t>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7619205" y="5942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57200" y="1524000"/>
            <a:ext cx="2514600" cy="6858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 </a:t>
            </a:r>
            <a:r>
              <a:rPr lang="en-US" sz="1100" dirty="0" err="1" smtClean="0"/>
              <a:t>apabila</a:t>
            </a:r>
            <a:r>
              <a:rPr lang="en-US" sz="1100" dirty="0" smtClean="0"/>
              <a:t> </a:t>
            </a:r>
            <a:r>
              <a:rPr lang="en-US" sz="1100" dirty="0" err="1" smtClean="0"/>
              <a:t>Nilai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Tingkat </a:t>
            </a:r>
            <a:r>
              <a:rPr lang="en-US" sz="1100" dirty="0" err="1" smtClean="0"/>
              <a:t>Pertama</a:t>
            </a:r>
            <a:r>
              <a:rPr lang="en-US" sz="1100" dirty="0" smtClean="0"/>
              <a:t> (</a:t>
            </a:r>
            <a:r>
              <a:rPr lang="en-US" sz="1100" dirty="0" err="1" smtClean="0"/>
              <a:t>Gugatan</a:t>
            </a:r>
            <a:r>
              <a:rPr lang="en-US" sz="1100" dirty="0" smtClean="0"/>
              <a:t>)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atas</a:t>
            </a:r>
            <a:r>
              <a:rPr lang="en-US" sz="1100" dirty="0" smtClean="0"/>
              <a:t> Rp.150.000.000,- </a:t>
            </a:r>
            <a:r>
              <a:rPr lang="en-US" sz="1100" dirty="0" err="1" smtClean="0"/>
              <a:t>Setor</a:t>
            </a:r>
            <a:r>
              <a:rPr lang="en-US" sz="1100" dirty="0" smtClean="0"/>
              <a:t> </a:t>
            </a:r>
            <a:r>
              <a:rPr lang="en-US" sz="1100" dirty="0" err="1" smtClean="0"/>
              <a:t>Panjar</a:t>
            </a:r>
            <a:r>
              <a:rPr lang="en-US" sz="1100" dirty="0" smtClean="0"/>
              <a:t> </a:t>
            </a:r>
            <a:r>
              <a:rPr lang="en-US" sz="1100" dirty="0" err="1" smtClean="0"/>
              <a:t>Biaya</a:t>
            </a:r>
            <a:r>
              <a:rPr lang="en-US" sz="1100" dirty="0" smtClean="0"/>
              <a:t> </a:t>
            </a:r>
            <a:r>
              <a:rPr lang="en-US" sz="1100" dirty="0" err="1" smtClean="0"/>
              <a:t>Kasasi</a:t>
            </a:r>
            <a:endParaRPr lang="en-US" sz="1100" dirty="0" smtClean="0"/>
          </a:p>
          <a:p>
            <a:pPr algn="ctr"/>
            <a:r>
              <a:rPr lang="en-US" sz="1100" dirty="0" smtClean="0"/>
              <a:t>( </a:t>
            </a:r>
            <a:r>
              <a:rPr lang="en-US" sz="1100" dirty="0" err="1" smtClean="0"/>
              <a:t>Lihat</a:t>
            </a:r>
            <a:r>
              <a:rPr lang="en-US" sz="1100" dirty="0" smtClean="0"/>
              <a:t> </a:t>
            </a:r>
            <a:r>
              <a:rPr lang="en-US" sz="1100" dirty="0" err="1" smtClean="0"/>
              <a:t>Tabel</a:t>
            </a:r>
            <a:r>
              <a:rPr lang="en-US" sz="1100" dirty="0" smtClean="0"/>
              <a:t> </a:t>
            </a:r>
            <a:r>
              <a:rPr lang="en-US" sz="1100" dirty="0" err="1" smtClean="0"/>
              <a:t>Penetapan</a:t>
            </a:r>
            <a:r>
              <a:rPr lang="en-US" sz="1100" dirty="0" smtClean="0"/>
              <a:t> </a:t>
            </a:r>
            <a:r>
              <a:rPr lang="en-US" sz="1100" dirty="0" err="1" smtClean="0"/>
              <a:t>biaya</a:t>
            </a:r>
            <a:r>
              <a:rPr lang="en-US" sz="1100" dirty="0" smtClean="0"/>
              <a:t> </a:t>
            </a:r>
            <a:r>
              <a:rPr lang="en-US" sz="1100" dirty="0" err="1" smtClean="0"/>
              <a:t>Perkara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1600994" y="2209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1600994" y="3199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1600994" y="4114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1600994" y="5485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971800" y="1828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534400" cy="533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BAGAN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tata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cara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mengajukan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upaya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stellar" pitchFamily="18" charset="0"/>
              </a:rPr>
              <a:t>hukum</a:t>
            </a:r>
            <a:r>
              <a:rPr lang="en-US" sz="1800" b="1" dirty="0" smtClean="0">
                <a:solidFill>
                  <a:schemeClr val="tx1"/>
                </a:solidFill>
                <a:latin typeface="Castellar" pitchFamily="18" charset="0"/>
              </a:rPr>
              <a:t> PENINJAUAN KEMBALI</a:t>
            </a:r>
            <a:endParaRPr lang="en-US" sz="1800" b="1" dirty="0">
              <a:solidFill>
                <a:schemeClr val="tx1"/>
              </a:solidFill>
              <a:latin typeface="Castella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180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kalender</a:t>
            </a:r>
            <a:r>
              <a:rPr lang="en-US" sz="1200" dirty="0" smtClean="0"/>
              <a:t>)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menerima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Terdapat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Baru</a:t>
            </a:r>
            <a:r>
              <a:rPr lang="en-US" sz="1200" dirty="0" smtClean="0"/>
              <a:t> (</a:t>
            </a:r>
            <a:r>
              <a:rPr lang="en-US" sz="1200" dirty="0" err="1" smtClean="0"/>
              <a:t>Novum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25146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5, </a:t>
            </a:r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Tingkat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(</a:t>
            </a:r>
            <a:r>
              <a:rPr lang="en-US" sz="1200" dirty="0" err="1" smtClean="0"/>
              <a:t>Gugatan</a:t>
            </a:r>
            <a:r>
              <a:rPr lang="en-US" sz="1200" dirty="0" smtClean="0"/>
              <a:t>) /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sampai</a:t>
            </a:r>
            <a:r>
              <a:rPr lang="en-US" sz="1200" dirty="0" smtClean="0"/>
              <a:t>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 smtClean="0"/>
              <a:t> PK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571206" y="2513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29000" y="1905000"/>
            <a:ext cx="2514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membuatkan</a:t>
            </a:r>
            <a:r>
              <a:rPr lang="en-US" sz="1200" dirty="0" smtClean="0"/>
              <a:t> 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endParaRPr lang="en-US" sz="12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571206" y="1751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29000" y="26670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Alasannya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3429000" y="3733800"/>
            <a:ext cx="25146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14 </a:t>
            </a:r>
            <a:r>
              <a:rPr lang="en-US" sz="1200" dirty="0" err="1" smtClean="0"/>
              <a:t>hari</a:t>
            </a:r>
            <a:r>
              <a:rPr lang="en-US" sz="1200" dirty="0" smtClean="0"/>
              <a:t> (</a:t>
            </a:r>
            <a:r>
              <a:rPr lang="en-US" sz="1200" dirty="0" err="1" smtClean="0"/>
              <a:t>kalender</a:t>
            </a:r>
            <a:r>
              <a:rPr lang="en-US" sz="1200" dirty="0" smtClean="0"/>
              <a:t>) </a:t>
            </a:r>
            <a:r>
              <a:rPr lang="en-US" sz="1200" dirty="0" err="1" smtClean="0"/>
              <a:t>setelah</a:t>
            </a:r>
            <a:r>
              <a:rPr lang="en-US" sz="1200" dirty="0"/>
              <a:t> </a:t>
            </a:r>
            <a:r>
              <a:rPr lang="en-US" sz="1200" dirty="0" err="1" smtClean="0"/>
              <a:t>menerima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Alasan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429000" y="4724400"/>
            <a:ext cx="2514600" cy="990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menyerahkan</a:t>
            </a:r>
            <a:r>
              <a:rPr lang="en-US" sz="1200" dirty="0" smtClean="0"/>
              <a:t> </a:t>
            </a:r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5.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429000" y="60198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Petugas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membuatkan</a:t>
            </a:r>
            <a:r>
              <a:rPr lang="en-US" sz="1200" dirty="0" smtClean="0"/>
              <a:t> </a:t>
            </a:r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Terima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endParaRPr lang="en-US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6553200" y="7620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Penyerahan</a:t>
            </a:r>
            <a:r>
              <a:rPr lang="en-US" sz="1200" dirty="0" smtClean="0"/>
              <a:t> </a:t>
            </a:r>
            <a:r>
              <a:rPr lang="en-US" sz="1200" dirty="0" err="1" smtClean="0"/>
              <a:t>Kontra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endParaRPr lang="en-US" sz="1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6553200" y="18288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6553200" y="2743200"/>
            <a:ext cx="25146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Menandatangani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Pengantar</a:t>
            </a:r>
            <a:r>
              <a:rPr lang="en-US" sz="1200" dirty="0" smtClean="0"/>
              <a:t>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Hukum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endParaRPr lang="en-US" sz="1200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695406" y="2590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95406" y="1675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71206" y="3580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29000" y="7620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Pernyataan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(PK)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Alasannya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33528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Advokat</a:t>
            </a:r>
            <a:r>
              <a:rPr lang="en-US" sz="1100" dirty="0" smtClean="0"/>
              <a:t> / </a:t>
            </a:r>
            <a:r>
              <a:rPr lang="en-US" sz="1100" dirty="0" err="1" smtClean="0"/>
              <a:t>Pengacara</a:t>
            </a:r>
            <a:r>
              <a:rPr lang="en-US" sz="1100" dirty="0" smtClean="0"/>
              <a:t> / </a:t>
            </a:r>
            <a:r>
              <a:rPr lang="en-US" sz="1100" dirty="0" err="1" smtClean="0"/>
              <a:t>Penasihat</a:t>
            </a:r>
            <a:r>
              <a:rPr lang="en-US" sz="1100" dirty="0" smtClean="0"/>
              <a:t> </a:t>
            </a:r>
            <a:r>
              <a:rPr lang="en-US" sz="1100" dirty="0" err="1" smtClean="0"/>
              <a:t>Hukum</a:t>
            </a:r>
            <a:r>
              <a:rPr lang="en-US" sz="1100" dirty="0"/>
              <a:t> </a:t>
            </a:r>
            <a:r>
              <a:rPr lang="en-US" sz="1100" dirty="0" smtClean="0"/>
              <a:t>: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Kartu</a:t>
            </a:r>
            <a:r>
              <a:rPr lang="en-US" sz="1100" dirty="0" smtClean="0"/>
              <a:t> </a:t>
            </a:r>
            <a:r>
              <a:rPr lang="en-US" sz="1100" dirty="0" err="1" smtClean="0"/>
              <a:t>Beracara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Berita</a:t>
            </a:r>
            <a:r>
              <a:rPr lang="en-US" sz="1100" dirty="0" smtClean="0"/>
              <a:t> </a:t>
            </a:r>
            <a:r>
              <a:rPr lang="en-US" sz="1100" dirty="0" err="1" smtClean="0"/>
              <a:t>Acara</a:t>
            </a:r>
            <a:r>
              <a:rPr lang="en-US" sz="1100" dirty="0" smtClean="0"/>
              <a:t> </a:t>
            </a:r>
            <a:r>
              <a:rPr lang="en-US" sz="1100" dirty="0" err="1" smtClean="0"/>
              <a:t>Sumpah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Pengadialan</a:t>
            </a:r>
            <a:r>
              <a:rPr lang="en-US" sz="1100" dirty="0" smtClean="0"/>
              <a:t> </a:t>
            </a:r>
            <a:r>
              <a:rPr lang="en-US" sz="1100" dirty="0" err="1" smtClean="0"/>
              <a:t>Tinggi</a:t>
            </a:r>
            <a:r>
              <a:rPr lang="en-US" sz="1100" dirty="0" smtClean="0"/>
              <a:t> </a:t>
            </a:r>
            <a:r>
              <a:rPr lang="en-US" sz="1100" dirty="0" err="1" smtClean="0"/>
              <a:t>setempat</a:t>
            </a:r>
            <a:r>
              <a:rPr lang="en-US" sz="1100" dirty="0" smtClean="0"/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" y="4267200"/>
            <a:ext cx="25146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Serikat</a:t>
            </a:r>
            <a:r>
              <a:rPr lang="en-US" sz="1100" dirty="0" smtClean="0"/>
              <a:t> :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Kartu</a:t>
            </a:r>
            <a:r>
              <a:rPr lang="en-US" sz="1100" dirty="0" smtClean="0"/>
              <a:t> </a:t>
            </a:r>
            <a:r>
              <a:rPr lang="en-US" sz="1100" dirty="0" err="1" smtClean="0"/>
              <a:t>Anggota</a:t>
            </a:r>
            <a:r>
              <a:rPr lang="en-US" sz="1100" dirty="0" smtClean="0"/>
              <a:t> (</a:t>
            </a:r>
            <a:r>
              <a:rPr lang="en-US" sz="1100" dirty="0" err="1" smtClean="0"/>
              <a:t>Pemberi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Penerima</a:t>
            </a:r>
            <a:r>
              <a:rPr lang="en-US" sz="1100" dirty="0" smtClean="0"/>
              <a:t> </a:t>
            </a:r>
            <a:r>
              <a:rPr lang="en-US" sz="1100" dirty="0" err="1" smtClean="0"/>
              <a:t>Kuasa</a:t>
            </a:r>
            <a:r>
              <a:rPr lang="en-US" sz="11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Keputusan</a:t>
            </a:r>
            <a:r>
              <a:rPr lang="en-US" sz="1100" dirty="0" smtClean="0"/>
              <a:t> / </a:t>
            </a:r>
            <a:r>
              <a:rPr lang="en-US" sz="1100" dirty="0" err="1" smtClean="0"/>
              <a:t>Susunan</a:t>
            </a:r>
            <a:r>
              <a:rPr lang="en-US" sz="1100" dirty="0" smtClean="0"/>
              <a:t> </a:t>
            </a:r>
            <a:r>
              <a:rPr lang="en-US" sz="1100" dirty="0" err="1" smtClean="0"/>
              <a:t>Kepengurusan</a:t>
            </a:r>
            <a:r>
              <a:rPr lang="en-US" sz="1100" dirty="0" smtClean="0"/>
              <a:t> </a:t>
            </a:r>
            <a:r>
              <a:rPr lang="en-US" sz="1100" dirty="0" err="1" smtClean="0"/>
              <a:t>Serikat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Tanda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Pencatatan</a:t>
            </a:r>
            <a:r>
              <a:rPr lang="en-US" sz="1100" dirty="0" smtClean="0"/>
              <a:t> </a:t>
            </a:r>
            <a:r>
              <a:rPr lang="en-US" sz="1100" dirty="0" err="1" smtClean="0"/>
              <a:t>Serikat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Disnaker</a:t>
            </a:r>
            <a:endParaRPr lang="en-US" sz="11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533400" y="5715000"/>
            <a:ext cx="2514600" cy="1143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100" dirty="0" smtClean="0"/>
              <a:t>Perusahaan :</a:t>
            </a:r>
          </a:p>
          <a:p>
            <a:pPr marL="228600" indent="-228600" algn="just">
              <a:buAutoNum type="arabicPeriod"/>
            </a:pPr>
            <a:r>
              <a:rPr lang="en-US" sz="1100" dirty="0" smtClean="0"/>
              <a:t>Id Card (</a:t>
            </a:r>
            <a:r>
              <a:rPr lang="en-US" sz="1100" dirty="0" err="1" smtClean="0"/>
              <a:t>Tanda</a:t>
            </a:r>
            <a:r>
              <a:rPr lang="en-US" sz="1100" dirty="0" smtClean="0"/>
              <a:t> </a:t>
            </a:r>
            <a:r>
              <a:rPr lang="en-US" sz="1100" dirty="0" err="1" smtClean="0"/>
              <a:t>Pengenal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Perusahaan</a:t>
            </a:r>
            <a:r>
              <a:rPr lang="en-US" sz="1100" dirty="0" smtClean="0"/>
              <a:t>).</a:t>
            </a:r>
          </a:p>
          <a:p>
            <a:pPr marL="228600" indent="-228600" algn="just">
              <a:buAutoNum type="arabicPeriod"/>
            </a:pPr>
            <a:r>
              <a:rPr lang="en-US" sz="1100" dirty="0" smtClean="0"/>
              <a:t>S</a:t>
            </a:r>
            <a:endParaRPr lang="en-US" sz="1100" dirty="0" smtClean="0"/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Tugas</a:t>
            </a:r>
            <a:r>
              <a:rPr lang="en-US" sz="1100" dirty="0" smtClean="0"/>
              <a:t>.</a:t>
            </a:r>
          </a:p>
          <a:p>
            <a:pPr marL="228600" indent="-228600" algn="just">
              <a:buAutoNum type="arabicPeriod"/>
            </a:pPr>
            <a:r>
              <a:rPr lang="en-US" sz="1100" dirty="0" err="1" smtClean="0"/>
              <a:t>Akta</a:t>
            </a:r>
            <a:r>
              <a:rPr lang="en-US" sz="1100" dirty="0" smtClean="0"/>
              <a:t> </a:t>
            </a:r>
            <a:r>
              <a:rPr lang="en-US" sz="1100" dirty="0" err="1" smtClean="0"/>
              <a:t>Pendirian</a:t>
            </a:r>
            <a:r>
              <a:rPr lang="en-US" sz="1100" dirty="0" smtClean="0"/>
              <a:t> Perusahaan </a:t>
            </a:r>
            <a:r>
              <a:rPr lang="en-US" sz="1100" dirty="0" err="1" smtClean="0"/>
              <a:t>Legalisir</a:t>
            </a:r>
            <a:r>
              <a:rPr lang="en-US" sz="1100" dirty="0" smtClean="0"/>
              <a:t> Cap Pos</a:t>
            </a:r>
          </a:p>
          <a:p>
            <a:pPr marL="228600" indent="-228600" algn="just"/>
            <a:endParaRPr lang="en-US" sz="1100" dirty="0" smtClean="0"/>
          </a:p>
        </p:txBody>
      </p:sp>
      <p:cxnSp>
        <p:nvCxnSpPr>
          <p:cNvPr id="36" name="Straight Connector 35"/>
          <p:cNvCxnSpPr/>
          <p:nvPr/>
        </p:nvCxnSpPr>
        <p:spPr>
          <a:xfrm rot="10800000">
            <a:off x="2971800" y="2741611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581400" y="3581400"/>
            <a:ext cx="5257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971800" y="990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571206" y="4571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571206" y="5866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5943601" y="6246810"/>
            <a:ext cx="228599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248694" y="1866900"/>
            <a:ext cx="1751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248400" y="990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553200" y="39624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Berkas</a:t>
            </a:r>
            <a:r>
              <a:rPr lang="en-US" sz="1200" dirty="0" smtClean="0"/>
              <a:t>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 </a:t>
            </a:r>
            <a:r>
              <a:rPr lang="en-US" sz="1200" dirty="0" err="1" smtClean="0"/>
              <a:t>Peninjauan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kirim</a:t>
            </a:r>
            <a:r>
              <a:rPr lang="en-US" sz="1200" dirty="0" smtClean="0"/>
              <a:t> </a:t>
            </a:r>
            <a:r>
              <a:rPr lang="en-US" sz="1200" dirty="0" err="1" smtClean="0"/>
              <a:t>ke</a:t>
            </a:r>
            <a:r>
              <a:rPr lang="en-US" sz="1200" dirty="0" smtClean="0"/>
              <a:t> </a:t>
            </a:r>
            <a:r>
              <a:rPr lang="en-US" sz="1200" dirty="0" err="1" smtClean="0"/>
              <a:t>Mahkamah</a:t>
            </a:r>
            <a:r>
              <a:rPr lang="en-US" sz="1200" dirty="0" smtClean="0"/>
              <a:t>  </a:t>
            </a:r>
            <a:r>
              <a:rPr lang="en-US" sz="1200" dirty="0" err="1" smtClean="0"/>
              <a:t>Agung</a:t>
            </a:r>
            <a:r>
              <a:rPr lang="en-US" sz="1200" dirty="0" smtClean="0"/>
              <a:t> R.I.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7695406" y="38092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15240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Setor</a:t>
            </a:r>
            <a:r>
              <a:rPr lang="en-US" sz="1200" dirty="0" smtClean="0"/>
              <a:t> </a:t>
            </a:r>
            <a:r>
              <a:rPr lang="en-US" sz="1200" dirty="0" err="1" smtClean="0"/>
              <a:t>panjar</a:t>
            </a:r>
            <a:r>
              <a:rPr lang="en-US" sz="1200" dirty="0" smtClean="0"/>
              <a:t> </a:t>
            </a:r>
            <a:r>
              <a:rPr lang="en-US" sz="1200" dirty="0" err="1" smtClean="0"/>
              <a:t>sebesar</a:t>
            </a:r>
            <a:r>
              <a:rPr lang="en-US" sz="1200" dirty="0" smtClean="0"/>
              <a:t> Rp.1.000.000,- </a:t>
            </a:r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Tingkat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(</a:t>
            </a:r>
            <a:r>
              <a:rPr lang="en-US" sz="1200" dirty="0" err="1" smtClean="0"/>
              <a:t>Gugatan</a:t>
            </a:r>
            <a:r>
              <a:rPr lang="en-US" sz="1200" dirty="0" smtClean="0"/>
              <a:t>)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Rp.150.000.000,-</a:t>
            </a:r>
            <a:endParaRPr lang="en-US" sz="1200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1600200" y="1447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1599406" y="2209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1600994" y="32758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1600994" y="4190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599406" y="5638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2971800" y="1828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4572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Castellar" pitchFamily="18" charset="0"/>
              </a:rPr>
              <a:t>BAGAN  </a:t>
            </a:r>
            <a:r>
              <a:rPr lang="en-US" sz="1800" b="1" dirty="0" err="1" smtClean="0">
                <a:latin typeface="Castellar" pitchFamily="18" charset="0"/>
              </a:rPr>
              <a:t>tata</a:t>
            </a:r>
            <a:r>
              <a:rPr lang="en-US" sz="1800" b="1" dirty="0" smtClean="0">
                <a:latin typeface="Castellar" pitchFamily="18" charset="0"/>
              </a:rPr>
              <a:t>  </a:t>
            </a:r>
            <a:r>
              <a:rPr lang="en-US" sz="1800" b="1" dirty="0" err="1" smtClean="0">
                <a:latin typeface="Castellar" pitchFamily="18" charset="0"/>
              </a:rPr>
              <a:t>cara</a:t>
            </a:r>
            <a:r>
              <a:rPr lang="en-US" sz="1800" b="1" dirty="0" smtClean="0">
                <a:latin typeface="Castellar" pitchFamily="18" charset="0"/>
              </a:rPr>
              <a:t>  </a:t>
            </a:r>
            <a:r>
              <a:rPr lang="en-US" sz="1800" b="1" dirty="0" err="1" smtClean="0">
                <a:latin typeface="Castellar" pitchFamily="18" charset="0"/>
              </a:rPr>
              <a:t>mengajukan</a:t>
            </a:r>
            <a:r>
              <a:rPr lang="en-US" sz="1800" b="1" dirty="0" smtClean="0">
                <a:latin typeface="Castellar" pitchFamily="18" charset="0"/>
              </a:rPr>
              <a:t>  </a:t>
            </a:r>
            <a:r>
              <a:rPr lang="en-US" sz="1800" b="1" dirty="0" err="1" smtClean="0">
                <a:latin typeface="Castellar" pitchFamily="18" charset="0"/>
              </a:rPr>
              <a:t>eksekusi</a:t>
            </a:r>
            <a:r>
              <a:rPr lang="en-US" sz="1800" b="1" dirty="0" smtClean="0">
                <a:latin typeface="Castellar" pitchFamily="18" charset="0"/>
              </a:rPr>
              <a:t>  </a:t>
            </a:r>
            <a:r>
              <a:rPr lang="en-US" sz="1800" b="1" dirty="0" err="1" smtClean="0">
                <a:latin typeface="Castellar" pitchFamily="18" charset="0"/>
              </a:rPr>
              <a:t>putusan</a:t>
            </a:r>
            <a:endParaRPr lang="en-US" sz="1800" b="1" dirty="0">
              <a:latin typeface="Castella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810000"/>
            <a:ext cx="2514600" cy="8382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Tingkat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(</a:t>
            </a:r>
            <a:r>
              <a:rPr lang="en-US" sz="1200" dirty="0" err="1" smtClean="0"/>
              <a:t>Gugatan</a:t>
            </a:r>
            <a:r>
              <a:rPr lang="en-US" sz="1200" dirty="0" smtClean="0"/>
              <a:t>) / </a:t>
            </a:r>
            <a:r>
              <a:rPr lang="en-US" sz="1200" dirty="0" err="1" smtClean="0"/>
              <a:t>Nilai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Rp.150.000.000,- (</a:t>
            </a:r>
            <a:r>
              <a:rPr lang="en-US" sz="1200" dirty="0" err="1" smtClean="0"/>
              <a:t>lihat</a:t>
            </a:r>
            <a:r>
              <a:rPr lang="en-US" sz="1200" dirty="0" smtClean="0"/>
              <a:t> </a:t>
            </a:r>
            <a:r>
              <a:rPr lang="en-US" sz="1200" dirty="0" err="1" smtClean="0"/>
              <a:t>tabel</a:t>
            </a:r>
            <a:r>
              <a:rPr lang="en-US" sz="1200" dirty="0" smtClean="0"/>
              <a:t>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</a:t>
            </a:r>
            <a:r>
              <a:rPr lang="en-US" sz="1200" dirty="0" err="1" smtClean="0"/>
              <a:t>perkara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581400" y="1447800"/>
            <a:ext cx="2514600" cy="5334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581400" y="762000"/>
            <a:ext cx="2514600" cy="5334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3200400"/>
            <a:ext cx="2514600" cy="4572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Salinan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PHI /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Salinan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2438400"/>
            <a:ext cx="2514600" cy="609600"/>
          </a:xfrm>
          <a:prstGeom prst="rect">
            <a:avLst/>
          </a:prstGeom>
          <a:solidFill>
            <a:srgbClr val="32F28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PHI / </a:t>
            </a:r>
            <a:r>
              <a:rPr lang="en-US" sz="1200" dirty="0" err="1" smtClean="0"/>
              <a:t>Relaas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Pemberitahuan</a:t>
            </a:r>
            <a:r>
              <a:rPr lang="en-US" sz="1200" dirty="0" smtClean="0"/>
              <a:t> </a:t>
            </a:r>
            <a:r>
              <a:rPr lang="en-US" sz="1200" dirty="0" err="1" smtClean="0"/>
              <a:t>Salinan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286000"/>
            <a:ext cx="2514600" cy="6096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Barang</a:t>
            </a:r>
            <a:r>
              <a:rPr lang="en-US" sz="1200" dirty="0" smtClean="0"/>
              <a:t> / Benda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jelas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kepemilikan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falid</a:t>
            </a:r>
            <a:endParaRPr lang="en-US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581400" y="3124200"/>
            <a:ext cx="2514600" cy="7620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dipanggil</a:t>
            </a:r>
            <a:r>
              <a:rPr lang="en-US" sz="1200" dirty="0" smtClean="0"/>
              <a:t> </a:t>
            </a:r>
            <a:r>
              <a:rPr lang="en-US" sz="1200" dirty="0" err="1" smtClean="0"/>
              <a:t>menghadap</a:t>
            </a:r>
            <a:r>
              <a:rPr lang="en-US" sz="1200" dirty="0" smtClean="0"/>
              <a:t> </a:t>
            </a:r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endParaRPr lang="en-US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81400" y="4038600"/>
            <a:ext cx="2514600" cy="8382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Tegoran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endParaRPr lang="en-US" sz="1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581400" y="5029200"/>
            <a:ext cx="2514600" cy="609600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PHI /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581400" y="5791200"/>
            <a:ext cx="2514600" cy="4572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Selesai</a:t>
            </a:r>
            <a:r>
              <a:rPr lang="en-US" sz="1200" dirty="0" smtClean="0"/>
              <a:t> / </a:t>
            </a:r>
            <a:r>
              <a:rPr lang="en-US" sz="1200" dirty="0" err="1" smtClean="0"/>
              <a:t>Inracht</a:t>
            </a:r>
            <a:endParaRPr lang="en-US" sz="1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629400" y="1524000"/>
            <a:ext cx="2514600" cy="609600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mengajukan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581400" y="2133600"/>
            <a:ext cx="2514600" cy="8382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Menandatangani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Aanmaning</a:t>
            </a:r>
            <a:r>
              <a:rPr lang="en-US" sz="1200" dirty="0" smtClean="0"/>
              <a:t> (</a:t>
            </a:r>
            <a:r>
              <a:rPr lang="en-US" sz="1200" dirty="0" err="1" smtClean="0"/>
              <a:t>Tegoran</a:t>
            </a:r>
            <a:r>
              <a:rPr lang="en-US" sz="1200" dirty="0" smtClean="0"/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762000"/>
            <a:ext cx="2514600" cy="1524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Aanmaning</a:t>
            </a:r>
            <a:r>
              <a:rPr lang="en-US" sz="1200" dirty="0" smtClean="0"/>
              <a:t> (</a:t>
            </a:r>
            <a:r>
              <a:rPr lang="en-US" sz="1200" dirty="0" err="1" smtClean="0"/>
              <a:t>Tegoran</a:t>
            </a:r>
            <a:r>
              <a:rPr lang="en-US" sz="1200" dirty="0" smtClean="0"/>
              <a:t>) /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3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bubuhi</a:t>
            </a:r>
            <a:r>
              <a:rPr lang="en-US" sz="1200" dirty="0" smtClean="0"/>
              <a:t> </a:t>
            </a:r>
            <a:r>
              <a:rPr lang="en-US" sz="1200" dirty="0" err="1" smtClean="0"/>
              <a:t>materai</a:t>
            </a:r>
            <a:r>
              <a:rPr lang="en-US" sz="1200" dirty="0" smtClean="0"/>
              <a:t> 6000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Soft Copy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4800600"/>
            <a:ext cx="25146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Prinsipal</a:t>
            </a:r>
            <a:r>
              <a:rPr lang="en-US" sz="1200" dirty="0" smtClean="0"/>
              <a:t> </a:t>
            </a:r>
            <a:r>
              <a:rPr lang="en-US" sz="1200" dirty="0" err="1" smtClean="0"/>
              <a:t>Langsung</a:t>
            </a:r>
            <a:r>
              <a:rPr lang="en-US" sz="1200" dirty="0" smtClean="0"/>
              <a:t> :</a:t>
            </a:r>
          </a:p>
          <a:p>
            <a:pPr algn="just"/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(KTP).</a:t>
            </a:r>
          </a:p>
          <a:p>
            <a:pPr algn="just"/>
            <a:endParaRPr lang="en-US" sz="1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457200" y="5638800"/>
            <a:ext cx="2514600" cy="457200"/>
          </a:xfrm>
          <a:prstGeom prst="rect">
            <a:avLst/>
          </a:prstGeom>
          <a:solidFill>
            <a:srgbClr val="6833ED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4725194" y="2056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723606" y="13708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600994" y="55618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1600994" y="4723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600994" y="3733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1600994" y="3123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600994" y="2361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99306" y="3467100"/>
            <a:ext cx="4801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2971800" y="5865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971801" y="5105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200400" y="1066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7847806" y="2209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725194" y="5714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4723606" y="4952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725194" y="3961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725194" y="3047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847806" y="1447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7847806" y="4571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7849394" y="3885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849394" y="2971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629400" y="3048000"/>
            <a:ext cx="2514600" cy="7620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Menandatangi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67" name="Rectangle 66"/>
          <p:cNvSpPr/>
          <p:nvPr/>
        </p:nvSpPr>
        <p:spPr>
          <a:xfrm>
            <a:off x="6629400" y="3962400"/>
            <a:ext cx="2514600" cy="5334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Menunjuk</a:t>
            </a:r>
            <a:r>
              <a:rPr lang="en-US" sz="1200" dirty="0" smtClean="0"/>
              <a:t> </a:t>
            </a:r>
            <a:r>
              <a:rPr lang="en-US" sz="1200" dirty="0" err="1" smtClean="0"/>
              <a:t>Jurusita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68" name="Rectangle 67"/>
          <p:cNvSpPr/>
          <p:nvPr/>
        </p:nvSpPr>
        <p:spPr>
          <a:xfrm>
            <a:off x="6629400" y="762000"/>
            <a:ext cx="25146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pernah</a:t>
            </a:r>
            <a:r>
              <a:rPr lang="en-US" sz="1200" dirty="0" smtClean="0"/>
              <a:t> </a:t>
            </a:r>
            <a:r>
              <a:rPr lang="en-US" sz="1200" dirty="0" err="1" smtClean="0"/>
              <a:t>datang</a:t>
            </a:r>
            <a:r>
              <a:rPr lang="en-US" sz="1200" dirty="0" smtClean="0"/>
              <a:t> </a:t>
            </a:r>
            <a:r>
              <a:rPr lang="en-US" sz="1200" dirty="0" err="1" smtClean="0"/>
              <a:t>menghadap</a:t>
            </a:r>
            <a:r>
              <a:rPr lang="en-US" sz="1200" dirty="0" smtClean="0"/>
              <a:t> KPN /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endParaRPr lang="en-US" sz="1200" dirty="0" smtClean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324600" y="1066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647803" y="2742803"/>
            <a:ext cx="3353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6096001" y="4419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629400" y="4648200"/>
            <a:ext cx="2514600" cy="5334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Jurusita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2 </a:t>
            </a:r>
            <a:r>
              <a:rPr lang="en-US" sz="1200" dirty="0" err="1" smtClean="0"/>
              <a:t>orang</a:t>
            </a:r>
            <a:r>
              <a:rPr lang="en-US" sz="1200" dirty="0" smtClean="0"/>
              <a:t> </a:t>
            </a:r>
            <a:r>
              <a:rPr lang="en-US" sz="1200" dirty="0" err="1" smtClean="0"/>
              <a:t>saksi</a:t>
            </a:r>
            <a:endParaRPr lang="en-US" sz="1200" dirty="0" smtClean="0"/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7468394" y="56380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6096000" y="60960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 smtClean="0">
                <a:latin typeface="Castellar" pitchFamily="18" charset="0"/>
              </a:rPr>
              <a:t>BAGAN </a:t>
            </a:r>
            <a:r>
              <a:rPr lang="en-US" sz="1800" b="1" dirty="0" err="1" smtClean="0">
                <a:latin typeface="Castellar" pitchFamily="18" charset="0"/>
              </a:rPr>
              <a:t>tata</a:t>
            </a:r>
            <a:r>
              <a:rPr lang="en-US" sz="1800" b="1" dirty="0" smtClean="0">
                <a:latin typeface="Castellar" pitchFamily="18" charset="0"/>
              </a:rPr>
              <a:t> </a:t>
            </a:r>
            <a:r>
              <a:rPr lang="en-US" sz="1800" b="1" dirty="0" err="1" smtClean="0">
                <a:latin typeface="Castellar" pitchFamily="18" charset="0"/>
              </a:rPr>
              <a:t>cara</a:t>
            </a:r>
            <a:r>
              <a:rPr lang="en-US" sz="1800" b="1" dirty="0" smtClean="0">
                <a:latin typeface="Castellar" pitchFamily="18" charset="0"/>
              </a:rPr>
              <a:t> </a:t>
            </a:r>
            <a:r>
              <a:rPr lang="en-US" sz="1800" b="1" dirty="0" err="1" smtClean="0">
                <a:latin typeface="Castellar" pitchFamily="18" charset="0"/>
              </a:rPr>
              <a:t>mengajukan</a:t>
            </a:r>
            <a:r>
              <a:rPr lang="en-US" sz="1800" b="1" dirty="0" smtClean="0">
                <a:latin typeface="Castellar" pitchFamily="18" charset="0"/>
              </a:rPr>
              <a:t> </a:t>
            </a:r>
            <a:r>
              <a:rPr lang="en-US" sz="1800" b="1" dirty="0" err="1" smtClean="0">
                <a:latin typeface="Castellar" pitchFamily="18" charset="0"/>
              </a:rPr>
              <a:t>eksekusi</a:t>
            </a:r>
            <a:r>
              <a:rPr lang="en-US" sz="1800" b="1" dirty="0" smtClean="0">
                <a:latin typeface="Castellar" pitchFamily="18" charset="0"/>
              </a:rPr>
              <a:t> </a:t>
            </a:r>
            <a:r>
              <a:rPr lang="en-US" sz="1800" b="1" dirty="0" err="1" smtClean="0">
                <a:latin typeface="Castellar" pitchFamily="18" charset="0"/>
              </a:rPr>
              <a:t>perjanjian</a:t>
            </a:r>
            <a:r>
              <a:rPr lang="en-US" sz="1800" b="1" dirty="0" smtClean="0">
                <a:latin typeface="Castellar" pitchFamily="18" charset="0"/>
              </a:rPr>
              <a:t> </a:t>
            </a:r>
            <a:r>
              <a:rPr lang="en-US" sz="1800" b="1" dirty="0" err="1" smtClean="0">
                <a:latin typeface="Castellar" pitchFamily="18" charset="0"/>
              </a:rPr>
              <a:t>bersama</a:t>
            </a:r>
            <a:endParaRPr lang="en-US" sz="1800" b="1" dirty="0">
              <a:latin typeface="Castella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810000"/>
            <a:ext cx="25146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Setor</a:t>
            </a:r>
            <a:r>
              <a:rPr lang="en-US" sz="1200" dirty="0" smtClean="0"/>
              <a:t> </a:t>
            </a:r>
            <a:r>
              <a:rPr lang="en-US" sz="1200" dirty="0" err="1" smtClean="0"/>
              <a:t>panjar</a:t>
            </a:r>
            <a:r>
              <a:rPr lang="en-US" sz="1200" dirty="0" smtClean="0"/>
              <a:t> </a:t>
            </a:r>
            <a:r>
              <a:rPr lang="en-US" sz="1200" dirty="0" err="1" smtClean="0"/>
              <a:t>sebesar</a:t>
            </a:r>
            <a:r>
              <a:rPr lang="en-US" sz="1200" dirty="0" smtClean="0"/>
              <a:t> Rp.1.000.000,- </a:t>
            </a:r>
            <a:r>
              <a:rPr lang="en-US" sz="1200" dirty="0" err="1" smtClean="0"/>
              <a:t>apabila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</a:t>
            </a:r>
            <a:r>
              <a:rPr lang="en-US" sz="1200" dirty="0" err="1" smtClean="0"/>
              <a:t>Perjanjian</a:t>
            </a:r>
            <a:r>
              <a:rPr lang="en-US" sz="1200" dirty="0" smtClean="0"/>
              <a:t> </a:t>
            </a:r>
            <a:r>
              <a:rPr lang="en-US" sz="1200" dirty="0" err="1" smtClean="0"/>
              <a:t>Bersama</a:t>
            </a:r>
            <a:r>
              <a:rPr lang="en-US" sz="1200" dirty="0" smtClean="0"/>
              <a:t> /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Rp.150.000.000,-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581400" y="14478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581400" y="7620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</a:t>
            </a:r>
            <a:r>
              <a:rPr lang="en-US" sz="1200" dirty="0" err="1" smtClean="0"/>
              <a:t>Muda</a:t>
            </a:r>
            <a:r>
              <a:rPr lang="en-US" sz="1200" dirty="0" smtClean="0"/>
              <a:t> PHI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Memeriksa</a:t>
            </a:r>
            <a:r>
              <a:rPr lang="en-US" sz="1200" dirty="0" smtClean="0"/>
              <a:t> </a:t>
            </a:r>
            <a:r>
              <a:rPr lang="en-US" sz="1200" dirty="0" err="1" smtClean="0"/>
              <a:t>Kelengkapan</a:t>
            </a:r>
            <a:r>
              <a:rPr lang="en-US" sz="1200" dirty="0" smtClean="0"/>
              <a:t> </a:t>
            </a:r>
            <a:r>
              <a:rPr lang="en-US" sz="1200" dirty="0" err="1" smtClean="0"/>
              <a:t>Berkas</a:t>
            </a:r>
            <a:endParaRPr lang="en-US" sz="1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3200400"/>
            <a:ext cx="2514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Perjanjian</a:t>
            </a:r>
            <a:r>
              <a:rPr lang="en-US" sz="1200" dirty="0" smtClean="0"/>
              <a:t> </a:t>
            </a:r>
            <a:r>
              <a:rPr lang="en-US" sz="1200" dirty="0" err="1" smtClean="0"/>
              <a:t>Bersama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24384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Akta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Pendaftaran</a:t>
            </a:r>
            <a:r>
              <a:rPr lang="en-US" sz="1200" dirty="0" smtClean="0"/>
              <a:t> </a:t>
            </a:r>
            <a:r>
              <a:rPr lang="en-US" sz="1200" dirty="0" err="1" smtClean="0"/>
              <a:t>Perjanjian</a:t>
            </a:r>
            <a:r>
              <a:rPr lang="en-US" sz="1200" dirty="0" smtClean="0"/>
              <a:t> </a:t>
            </a:r>
            <a:r>
              <a:rPr lang="en-US" sz="1200" dirty="0" err="1" smtClean="0"/>
              <a:t>Bersama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Bipartit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2860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Barang</a:t>
            </a:r>
            <a:r>
              <a:rPr lang="en-US" sz="1200" dirty="0" smtClean="0"/>
              <a:t> / Benda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jelas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bukti</a:t>
            </a:r>
            <a:r>
              <a:rPr lang="en-US" sz="1200" dirty="0" smtClean="0"/>
              <a:t> </a:t>
            </a:r>
            <a:r>
              <a:rPr lang="en-US" sz="1200" dirty="0" err="1" smtClean="0"/>
              <a:t>kepemilikan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falid</a:t>
            </a:r>
            <a:endParaRPr lang="en-US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581400" y="31242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dipanggil</a:t>
            </a:r>
            <a:r>
              <a:rPr lang="en-US" sz="1200" dirty="0" smtClean="0"/>
              <a:t> </a:t>
            </a:r>
            <a:r>
              <a:rPr lang="en-US" sz="1200" dirty="0" err="1" smtClean="0"/>
              <a:t>menghadap</a:t>
            </a:r>
            <a:r>
              <a:rPr lang="en-US" sz="1200" dirty="0" smtClean="0"/>
              <a:t> </a:t>
            </a:r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endParaRPr lang="en-US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581400" y="4038600"/>
            <a:ext cx="25146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diberikan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Tegoran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endParaRPr lang="en-US" sz="1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3581400" y="50292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PHI / </a:t>
            </a:r>
            <a:r>
              <a:rPr lang="en-US" sz="1200" dirty="0" err="1" smtClean="0"/>
              <a:t>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Kasasi</a:t>
            </a:r>
            <a:endParaRPr lang="en-US" sz="1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581400" y="5791200"/>
            <a:ext cx="2514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Selesai</a:t>
            </a:r>
            <a:r>
              <a:rPr lang="en-US" sz="1200" dirty="0" smtClean="0"/>
              <a:t> / </a:t>
            </a:r>
            <a:r>
              <a:rPr lang="en-US" sz="1200" dirty="0" err="1" smtClean="0"/>
              <a:t>Inracht</a:t>
            </a:r>
            <a:endParaRPr lang="en-US" sz="1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629400" y="15240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/ </a:t>
            </a:r>
            <a:r>
              <a:rPr lang="en-US" sz="1200" dirty="0" err="1" smtClean="0"/>
              <a:t>Kuasanya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mengajukan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581400" y="2133600"/>
            <a:ext cx="25146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Menandatangani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Aanmaning</a:t>
            </a:r>
            <a:r>
              <a:rPr lang="en-US" sz="1200" dirty="0" smtClean="0"/>
              <a:t> (</a:t>
            </a:r>
            <a:r>
              <a:rPr lang="en-US" sz="1200" dirty="0" err="1" smtClean="0"/>
              <a:t>Tegoran</a:t>
            </a:r>
            <a:r>
              <a:rPr lang="en-US" sz="1200" dirty="0" smtClean="0"/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762000"/>
            <a:ext cx="2514600" cy="1524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Aanmaning</a:t>
            </a:r>
            <a:r>
              <a:rPr lang="en-US" sz="1200" dirty="0" smtClean="0"/>
              <a:t> (</a:t>
            </a:r>
            <a:r>
              <a:rPr lang="en-US" sz="1200" dirty="0" err="1" smtClean="0"/>
              <a:t>Tegoran</a:t>
            </a:r>
            <a:r>
              <a:rPr lang="en-US" sz="1200" dirty="0" smtClean="0"/>
              <a:t>) /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3 :</a:t>
            </a:r>
          </a:p>
          <a:p>
            <a:pPr marL="228600" indent="-228600" algn="just">
              <a:buAutoNum type="arabicPeriod"/>
            </a:pP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Tandatangani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bubuhi</a:t>
            </a:r>
            <a:r>
              <a:rPr lang="en-US" sz="1200" dirty="0" smtClean="0"/>
              <a:t> </a:t>
            </a:r>
            <a:r>
              <a:rPr lang="en-US" sz="1200" dirty="0" err="1" smtClean="0"/>
              <a:t>materai</a:t>
            </a:r>
            <a:r>
              <a:rPr lang="en-US" sz="1200" dirty="0" smtClean="0"/>
              <a:t> 6000</a:t>
            </a:r>
          </a:p>
          <a:p>
            <a:pPr marL="228600" indent="-228600" algn="just">
              <a:buAutoNum type="arabicPeriod"/>
            </a:pPr>
            <a:r>
              <a:rPr lang="en-US" sz="1200" dirty="0" smtClean="0"/>
              <a:t>Soft Copy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Permohonan</a:t>
            </a:r>
            <a:r>
              <a:rPr lang="en-US" sz="1200" dirty="0" smtClean="0"/>
              <a:t> (</a:t>
            </a:r>
            <a:r>
              <a:rPr lang="en-US" sz="1200" dirty="0" err="1" smtClean="0"/>
              <a:t>dimasukan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CD / </a:t>
            </a:r>
            <a:r>
              <a:rPr lang="en-US" sz="1200" dirty="0" err="1" smtClean="0"/>
              <a:t>Flashdisk</a:t>
            </a:r>
            <a:r>
              <a:rPr lang="en-US" sz="1200" dirty="0" smtClean="0"/>
              <a:t>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4800600"/>
            <a:ext cx="25146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Prinsipal</a:t>
            </a:r>
            <a:r>
              <a:rPr lang="en-US" sz="1200" dirty="0" smtClean="0"/>
              <a:t> </a:t>
            </a:r>
            <a:r>
              <a:rPr lang="en-US" sz="1200" dirty="0" err="1" smtClean="0"/>
              <a:t>Langsung</a:t>
            </a:r>
            <a:r>
              <a:rPr lang="en-US" sz="1200" dirty="0" smtClean="0"/>
              <a:t> :</a:t>
            </a:r>
          </a:p>
          <a:p>
            <a:pPr algn="just"/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Kartu</a:t>
            </a:r>
            <a:r>
              <a:rPr lang="en-US" sz="1200" dirty="0" smtClean="0"/>
              <a:t> </a:t>
            </a:r>
            <a:r>
              <a:rPr lang="en-US" sz="1200" dirty="0" err="1" smtClean="0"/>
              <a:t>Tanda</a:t>
            </a:r>
            <a:r>
              <a:rPr lang="en-US" sz="1200" dirty="0" smtClean="0"/>
              <a:t> </a:t>
            </a:r>
            <a:r>
              <a:rPr lang="en-US" sz="1200" dirty="0" err="1" smtClean="0"/>
              <a:t>Pengenal</a:t>
            </a:r>
            <a:r>
              <a:rPr lang="en-US" sz="1200" dirty="0" smtClean="0"/>
              <a:t> (KTP).</a:t>
            </a:r>
          </a:p>
          <a:p>
            <a:pPr algn="just"/>
            <a:endParaRPr lang="en-US" sz="12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457200" y="5638800"/>
            <a:ext cx="2514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Asli</a:t>
            </a:r>
            <a:r>
              <a:rPr lang="en-US" sz="1200" dirty="0" smtClean="0"/>
              <a:t> </a:t>
            </a:r>
            <a:r>
              <a:rPr lang="en-US" sz="1200" dirty="0" err="1" smtClean="0"/>
              <a:t>Surat</a:t>
            </a:r>
            <a:r>
              <a:rPr lang="en-US" sz="1200" dirty="0" smtClean="0"/>
              <a:t> </a:t>
            </a:r>
            <a:r>
              <a:rPr lang="en-US" sz="1200" dirty="0" err="1" smtClean="0"/>
              <a:t>Kuasa</a:t>
            </a:r>
            <a:r>
              <a:rPr lang="en-US" sz="1200" dirty="0" smtClean="0"/>
              <a:t> </a:t>
            </a:r>
            <a:r>
              <a:rPr lang="en-US" sz="1200" dirty="0" err="1" smtClean="0"/>
              <a:t>Khusus</a:t>
            </a:r>
            <a:r>
              <a:rPr lang="en-US" sz="1200" dirty="0" smtClean="0"/>
              <a:t> </a:t>
            </a:r>
            <a:r>
              <a:rPr lang="en-US" sz="1200" dirty="0" err="1" smtClean="0"/>
              <a:t>beserta</a:t>
            </a:r>
            <a:r>
              <a:rPr lang="en-US" sz="1200" dirty="0" smtClean="0"/>
              <a:t> </a:t>
            </a:r>
            <a:r>
              <a:rPr lang="en-US" sz="1200" dirty="0" err="1" smtClean="0"/>
              <a:t>Fotocopy</a:t>
            </a:r>
            <a:r>
              <a:rPr lang="en-US" sz="1200" dirty="0" smtClean="0"/>
              <a:t> </a:t>
            </a:r>
            <a:r>
              <a:rPr lang="en-US" sz="1200" dirty="0" err="1" smtClean="0"/>
              <a:t>rangkap</a:t>
            </a:r>
            <a:r>
              <a:rPr lang="en-US" sz="1200" dirty="0" smtClean="0"/>
              <a:t> 5</a:t>
            </a:r>
            <a:endParaRPr lang="en-US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4725194" y="2056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723606" y="13708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600994" y="55618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1600994" y="4723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600994" y="3733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1600994" y="3123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600994" y="2361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99306" y="3467100"/>
            <a:ext cx="4801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2971800" y="5865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971801" y="5105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200400" y="1066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7847806" y="2209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725194" y="5714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4723606" y="4952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725194" y="39616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725194" y="3047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7847806" y="1447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7847806" y="45712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7849394" y="38854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849394" y="2971006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629400" y="3048000"/>
            <a:ext cx="25146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Ketua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Industrial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Pengadilan</a:t>
            </a:r>
            <a:r>
              <a:rPr lang="en-US" sz="1200" dirty="0" smtClean="0"/>
              <a:t> </a:t>
            </a:r>
            <a:r>
              <a:rPr lang="en-US" sz="1200" dirty="0" err="1" smtClean="0"/>
              <a:t>Negeri</a:t>
            </a:r>
            <a:r>
              <a:rPr lang="en-US" sz="1200" dirty="0" smtClean="0"/>
              <a:t> </a:t>
            </a:r>
            <a:r>
              <a:rPr lang="en-US" sz="1200" dirty="0" err="1" smtClean="0"/>
              <a:t>Serang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Menandatangi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Penetapan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67" name="Rectangle 66"/>
          <p:cNvSpPr/>
          <p:nvPr/>
        </p:nvSpPr>
        <p:spPr>
          <a:xfrm>
            <a:off x="6629400" y="39624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Panitera</a:t>
            </a:r>
            <a:r>
              <a:rPr lang="en-US" sz="1200" dirty="0" smtClean="0"/>
              <a:t> / </a:t>
            </a:r>
            <a:r>
              <a:rPr lang="en-US" sz="1200" dirty="0" err="1" smtClean="0"/>
              <a:t>Sekretaris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Menunjuk</a:t>
            </a:r>
            <a:r>
              <a:rPr lang="en-US" sz="1200" dirty="0" smtClean="0"/>
              <a:t> </a:t>
            </a:r>
            <a:r>
              <a:rPr lang="en-US" sz="1200" dirty="0" err="1" smtClean="0"/>
              <a:t>Jurusita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endParaRPr lang="en-US" sz="1200" dirty="0" smtClean="0"/>
          </a:p>
        </p:txBody>
      </p:sp>
      <p:sp>
        <p:nvSpPr>
          <p:cNvPr id="68" name="Rectangle 67"/>
          <p:cNvSpPr/>
          <p:nvPr/>
        </p:nvSpPr>
        <p:spPr>
          <a:xfrm>
            <a:off x="6629400" y="762000"/>
            <a:ext cx="2514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Termohon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pernah</a:t>
            </a:r>
            <a:r>
              <a:rPr lang="en-US" sz="1200" dirty="0" smtClean="0"/>
              <a:t> </a:t>
            </a:r>
            <a:r>
              <a:rPr lang="en-US" sz="1200" dirty="0" err="1" smtClean="0"/>
              <a:t>datang</a:t>
            </a:r>
            <a:r>
              <a:rPr lang="en-US" sz="1200" dirty="0" smtClean="0"/>
              <a:t> </a:t>
            </a:r>
            <a:r>
              <a:rPr lang="en-US" sz="1200" dirty="0" err="1" smtClean="0"/>
              <a:t>menghadap</a:t>
            </a:r>
            <a:r>
              <a:rPr lang="en-US" sz="1200" dirty="0" smtClean="0"/>
              <a:t> KPN /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Isi</a:t>
            </a:r>
            <a:r>
              <a:rPr lang="en-US" sz="1200" dirty="0" smtClean="0"/>
              <a:t> </a:t>
            </a:r>
            <a:r>
              <a:rPr lang="en-US" sz="1200" dirty="0" err="1" smtClean="0"/>
              <a:t>Putusan</a:t>
            </a:r>
            <a:endParaRPr lang="en-US" sz="1200" dirty="0" smtClean="0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6096001" y="4419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647803" y="2742803"/>
            <a:ext cx="3353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324600" y="1066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29400" y="4648200"/>
            <a:ext cx="2514600" cy="533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Jurusita</a:t>
            </a:r>
            <a:r>
              <a:rPr lang="en-US" sz="1200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Sita</a:t>
            </a:r>
            <a:r>
              <a:rPr lang="en-US" sz="1200" dirty="0" smtClean="0"/>
              <a:t> </a:t>
            </a:r>
            <a:r>
              <a:rPr lang="en-US" sz="1200" dirty="0" err="1" smtClean="0"/>
              <a:t>Eksekusi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endParaRPr lang="en-US" sz="1200" dirty="0" smtClean="0"/>
          </a:p>
          <a:p>
            <a:pPr algn="just"/>
            <a:r>
              <a:rPr lang="en-US" sz="1200" dirty="0" smtClean="0"/>
              <a:t>  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2 </a:t>
            </a:r>
            <a:r>
              <a:rPr lang="en-US" sz="1200" dirty="0" err="1" smtClean="0"/>
              <a:t>orang</a:t>
            </a:r>
            <a:r>
              <a:rPr lang="en-US" sz="1200" dirty="0" smtClean="0"/>
              <a:t> </a:t>
            </a:r>
            <a:r>
              <a:rPr lang="en-US" sz="1200" dirty="0" err="1" smtClean="0"/>
              <a:t>saksi</a:t>
            </a:r>
            <a:endParaRPr lang="en-US" sz="1200" dirty="0" smtClean="0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7468394" y="56380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6096000" y="6096000"/>
            <a:ext cx="1828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888</TotalTime>
  <Words>1415</Words>
  <Application>Microsoft Office PowerPoint</Application>
  <PresentationFormat>On-screen Show (4:3)</PresentationFormat>
  <Paragraphs>200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BAGAN TATA CARA  MENGAJUKAN GUGATAN PHI</vt:lpstr>
      <vt:lpstr>BAGAN  TATA CARA PENDAFTARAN GUGATAN PHI</vt:lpstr>
      <vt:lpstr>BAGAN tata cara mengajukan upaya hukum kasasi</vt:lpstr>
      <vt:lpstr>BAGAN tata cara mengajukan upaya hukum PENINJAUAN KEMBALI</vt:lpstr>
      <vt:lpstr>BAGAN  tata  cara  mengajukan  eksekusi  putusan</vt:lpstr>
      <vt:lpstr>BAGAN tata cara mengajukan eksekusi perjanjian bersama</vt:lpstr>
    </vt:vector>
  </TitlesOfParts>
  <Company>serang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BAGAN TATA CARA  MENGAJUKAN GUGATAN</dc:title>
  <dc:creator>user</dc:creator>
  <cp:lastModifiedBy>Microsoft Originals Corps</cp:lastModifiedBy>
  <cp:revision>109</cp:revision>
  <dcterms:created xsi:type="dcterms:W3CDTF">2014-05-04T08:02:52Z</dcterms:created>
  <dcterms:modified xsi:type="dcterms:W3CDTF">2015-11-09T03:33:15Z</dcterms:modified>
</cp:coreProperties>
</file>